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71"/>
  </p:notesMasterIdLst>
  <p:sldIdLst>
    <p:sldId id="762" r:id="rId3"/>
    <p:sldId id="742" r:id="rId4"/>
    <p:sldId id="766" r:id="rId5"/>
    <p:sldId id="767" r:id="rId6"/>
    <p:sldId id="743" r:id="rId7"/>
    <p:sldId id="745" r:id="rId8"/>
    <p:sldId id="768" r:id="rId9"/>
    <p:sldId id="746" r:id="rId10"/>
    <p:sldId id="747" r:id="rId11"/>
    <p:sldId id="748" r:id="rId12"/>
    <p:sldId id="752" r:id="rId13"/>
    <p:sldId id="759" r:id="rId14"/>
    <p:sldId id="769" r:id="rId15"/>
    <p:sldId id="770" r:id="rId16"/>
    <p:sldId id="771" r:id="rId17"/>
    <p:sldId id="772" r:id="rId18"/>
    <p:sldId id="788" r:id="rId19"/>
    <p:sldId id="789" r:id="rId20"/>
    <p:sldId id="774" r:id="rId21"/>
    <p:sldId id="775" r:id="rId22"/>
    <p:sldId id="776" r:id="rId23"/>
    <p:sldId id="777" r:id="rId24"/>
    <p:sldId id="778" r:id="rId25"/>
    <p:sldId id="773" r:id="rId26"/>
    <p:sldId id="779" r:id="rId27"/>
    <p:sldId id="760" r:id="rId28"/>
    <p:sldId id="757" r:id="rId29"/>
    <p:sldId id="780" r:id="rId30"/>
    <p:sldId id="781" r:id="rId31"/>
    <p:sldId id="782" r:id="rId32"/>
    <p:sldId id="783" r:id="rId33"/>
    <p:sldId id="784" r:id="rId34"/>
    <p:sldId id="786" r:id="rId35"/>
    <p:sldId id="787" r:id="rId36"/>
    <p:sldId id="304" r:id="rId37"/>
    <p:sldId id="308" r:id="rId38"/>
    <p:sldId id="790" r:id="rId39"/>
    <p:sldId id="791" r:id="rId40"/>
    <p:sldId id="792" r:id="rId41"/>
    <p:sldId id="309" r:id="rId42"/>
    <p:sldId id="754" r:id="rId43"/>
    <p:sldId id="755" r:id="rId44"/>
    <p:sldId id="756" r:id="rId45"/>
    <p:sldId id="793" r:id="rId46"/>
    <p:sldId id="794" r:id="rId47"/>
    <p:sldId id="289" r:id="rId48"/>
    <p:sldId id="290" r:id="rId49"/>
    <p:sldId id="292" r:id="rId50"/>
    <p:sldId id="294" r:id="rId51"/>
    <p:sldId id="295" r:id="rId52"/>
    <p:sldId id="391" r:id="rId53"/>
    <p:sldId id="389" r:id="rId54"/>
    <p:sldId id="390" r:id="rId55"/>
    <p:sldId id="388" r:id="rId56"/>
    <p:sldId id="332" r:id="rId57"/>
    <p:sldId id="333" r:id="rId58"/>
    <p:sldId id="334" r:id="rId59"/>
    <p:sldId id="335" r:id="rId60"/>
    <p:sldId id="386" r:id="rId61"/>
    <p:sldId id="382" r:id="rId62"/>
    <p:sldId id="383" r:id="rId63"/>
    <p:sldId id="356" r:id="rId64"/>
    <p:sldId id="359" r:id="rId65"/>
    <p:sldId id="358" r:id="rId66"/>
    <p:sldId id="357" r:id="rId67"/>
    <p:sldId id="360" r:id="rId68"/>
    <p:sldId id="297" r:id="rId69"/>
    <p:sldId id="785" r:id="rId70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351" autoAdjust="0"/>
    <p:restoredTop sz="75918"/>
  </p:normalViewPr>
  <p:slideViewPr>
    <p:cSldViewPr snapToGrid="0" snapToObjects="1">
      <p:cViewPr varScale="1">
        <p:scale>
          <a:sx n="73" d="100"/>
          <a:sy n="73" d="100"/>
        </p:scale>
        <p:origin x="91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7F8C69-8A09-0947-80D6-667184F36DB2}" type="datetimeFigureOut">
              <a:rPr lang="en-PK" smtClean="0"/>
              <a:t>10/27/2023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31479-8ED3-5C42-AC58-1D1B6F820FD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056314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31479-8ED3-5C42-AC58-1D1B6F820FDC}" type="slidenum">
              <a:rPr lang="en-PK" smtClean="0"/>
              <a:t>8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304789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\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pmb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i^T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pmb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{\theta} + \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epsilon_i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\sim \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{N}(\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pmb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i^T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pmb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{\theta},\sigma^{2})\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\text{I\kern-0.15em P}(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|\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pmb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)\sim \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{N}(0,\sigma^{2})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31479-8ED3-5C42-AC58-1D1B6F820FDC}" type="slidenum">
              <a:rPr lang="en-PK" smtClean="0"/>
              <a:t>28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456889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\text{I\kern-0.15em P}(\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{D}) = \prod_{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=1}^N \text{I\kern-0.15em P}(\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pmb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i,y_i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\prod_{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=1}^N \text{I\kern-0.15em P}(\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pmb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i,y_i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= \prod_{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=1}^N \text{I\kern-0.15em P} (\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pmb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)\text{I\kern-0.15em P}(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|\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pmb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31479-8ED3-5C42-AC58-1D1B6F820FDC}" type="slidenum">
              <a:rPr lang="en-PK" smtClean="0"/>
              <a:t>29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6884641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\text{I\kern-0.15em P}(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|\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pmb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= \frac{1}{\sigma \sqrt{2\pi}} \exp \left( - 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\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pmb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i^T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pmb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{\theta})    \right)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\prod_{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=1}^N \text{I\kern-0.15em P}(\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pmb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i,y_i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= \prod_{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=1}^N \text{I\kern-0.15em P} (\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pmb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\prod_{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=1}^N \frac{1}{\sigma \sqrt{2\pi}} \exp \left( - 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\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pmb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i^T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pmb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{\theta})    \right)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31479-8ED3-5C42-AC58-1D1B6F820FDC}" type="slidenum">
              <a:rPr lang="en-PK" smtClean="0"/>
              <a:t>30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4913265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\begin{equation*}</a:t>
            </a:r>
          </a:p>
          <a:p>
            <a:r>
              <a:rPr lang="en-GB" dirty="0"/>
              <a:t>\argmax_\theta\prod_{</a:t>
            </a:r>
            <a:r>
              <a:rPr lang="en-GB" dirty="0" err="1"/>
              <a:t>i</a:t>
            </a:r>
            <a:r>
              <a:rPr lang="en-GB" dirty="0"/>
              <a:t>=1}^N \text{I\kern-0.15em P}(\</a:t>
            </a:r>
            <a:r>
              <a:rPr lang="en-GB" dirty="0" err="1"/>
              <a:t>pmb</a:t>
            </a:r>
            <a:r>
              <a:rPr lang="en-GB" dirty="0"/>
              <a:t>{x}_</a:t>
            </a:r>
            <a:r>
              <a:rPr lang="en-GB" dirty="0" err="1"/>
              <a:t>i,y_i</a:t>
            </a:r>
            <a:r>
              <a:rPr lang="en-GB" dirty="0"/>
              <a:t>) = \argmax_\theta\prod_{</a:t>
            </a:r>
            <a:r>
              <a:rPr lang="en-GB" dirty="0" err="1"/>
              <a:t>i</a:t>
            </a:r>
            <a:r>
              <a:rPr lang="en-GB" dirty="0"/>
              <a:t>=1}^N \exp \left( - (</a:t>
            </a:r>
            <a:r>
              <a:rPr lang="en-GB" dirty="0" err="1"/>
              <a:t>y_i</a:t>
            </a:r>
            <a:r>
              <a:rPr lang="en-GB" dirty="0"/>
              <a:t> - \</a:t>
            </a:r>
            <a:r>
              <a:rPr lang="en-GB" dirty="0" err="1"/>
              <a:t>pmb</a:t>
            </a:r>
            <a:r>
              <a:rPr lang="en-GB" dirty="0"/>
              <a:t>{x}_</a:t>
            </a:r>
            <a:r>
              <a:rPr lang="en-GB" dirty="0" err="1"/>
              <a:t>i^T</a:t>
            </a:r>
            <a:r>
              <a:rPr lang="en-GB" dirty="0"/>
              <a:t> \</a:t>
            </a:r>
            <a:r>
              <a:rPr lang="en-GB" dirty="0" err="1"/>
              <a:t>pmb</a:t>
            </a:r>
            <a:r>
              <a:rPr lang="en-GB" dirty="0"/>
              <a:t>{\theta})^2    \right)</a:t>
            </a:r>
          </a:p>
          <a:p>
            <a:r>
              <a:rPr lang="en-GB" dirty="0"/>
              <a:t>\end{equation*}</a:t>
            </a:r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31479-8ED3-5C42-AC58-1D1B6F820FDC}" type="slidenum">
              <a:rPr lang="en-PK" smtClean="0"/>
              <a:t>31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880561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K"/>
              <a:t>Visualization of Normal euationa as solutions</a:t>
            </a:r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31479-8ED3-5C42-AC58-1D1B6F820FDC}" type="slidenum">
              <a:rPr lang="en-PK" smtClean="0"/>
              <a:t>34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2916961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487BE6-0E95-8748-BA04-7E788462CA7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8990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31479-8ED3-5C42-AC58-1D1B6F820FDC}" type="slidenum">
              <a:rPr lang="en-PK" smtClean="0"/>
              <a:t>68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214565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\frac{d J(m)}{dm} = \frac{d}{dm}\sum_{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=1}^3 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mi)^2</a:t>
            </a:r>
          </a:p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31479-8ED3-5C42-AC58-1D1B6F820FDC}" type="slidenum">
              <a:rPr lang="en-PK" smtClean="0"/>
              <a:t>11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765761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\hat{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}=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mx_i+b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 = \frac{1}{N} \sum_{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=1}^N 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-\hat{y}_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)^2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31479-8ED3-5C42-AC58-1D1B6F820FDC}" type="slidenum">
              <a:rPr lang="en-PK" smtClean="0"/>
              <a:t>12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162905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\frac{\partial J}{\partial m} = \frac{1}{N} \sum_{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=1}^N -2(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-\hat{y}_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x_i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PK" dirty="0"/>
          </a:p>
          <a:p>
            <a:endParaRPr lang="en-P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\frac{\partial J}{\partial b} = \frac{1}{N} \sum_{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=1}^N -2(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-\hat{y}_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31479-8ED3-5C42-AC58-1D1B6F820FDC}" type="slidenum">
              <a:rPr lang="en-PK" smtClean="0"/>
              <a:t>13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746813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\frac{\partial J}{\partial m} = \frac{-2}{N} \sum_{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=1}^N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y_ix_i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+\frac{2m}{N} \sum_{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=1}^N x_i^2+\frac{2b}{N} \sum_{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=1}^N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x_i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\frac{\partial J}{\partial b} = \frac{-2}{N} \sum_{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=1}^N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+\frac{2m}{N} \sum_{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=1}^N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+\frac{2b}{N} \sum_{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=1}^N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31479-8ED3-5C42-AC58-1D1B6F820FDC}" type="slidenum">
              <a:rPr lang="en-PK" smtClean="0"/>
              <a:t>14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73171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(x_i^1, x_i^2, x_i^3, ...,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x_i^m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\phi : \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{R}^m \to  \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{R}^M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\phi(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= \{1,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^{1},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^{1,[2]}, ...,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^{1,[k]},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^{2},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^{2,[2]}, ...,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^{2,[k]}, ...,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^{m},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^{m,[2]}, ...,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^{m,[k]} \}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31479-8ED3-5C42-AC58-1D1B6F820FDC}" type="slidenum">
              <a:rPr lang="en-PK" smtClean="0"/>
              <a:t>18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191444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K" dirty="0"/>
              <a:t>Show the bias term in X</a:t>
            </a:r>
          </a:p>
          <a:p>
            <a:endParaRPr lang="en-PK" dirty="0"/>
          </a:p>
          <a:p>
            <a:endParaRPr lang="en-PK" dirty="0"/>
          </a:p>
          <a:p>
            <a:r>
              <a:rPr lang="en-PK" dirty="0"/>
              <a:t>Discuss the dimension of the matrices/vectors as well as the rank considerations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31479-8ED3-5C42-AC58-1D1B6F820FDC}" type="slidenum">
              <a:rPr lang="en-PK" smtClean="0"/>
              <a:t>24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358074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Construct maximum likelihood estimator (MLE):</a:t>
            </a:r>
          </a:p>
          <a:p>
            <a:pPr lvl="1"/>
            <a:r>
              <a:rPr lang="en-US" dirty="0"/>
              <a:t>Derive the log-likelihood </a:t>
            </a:r>
          </a:p>
          <a:p>
            <a:pPr lvl="1"/>
            <a:r>
              <a:rPr lang="en-US" dirty="0"/>
              <a:t>Find </a:t>
            </a:r>
            <a:r>
              <a:rPr lang="en-US" dirty="0" err="1"/>
              <a:t>θ</a:t>
            </a:r>
            <a:r>
              <a:rPr lang="en-US" baseline="-25000" dirty="0" err="1"/>
              <a:t>MLE</a:t>
            </a:r>
            <a:r>
              <a:rPr lang="en-US" dirty="0"/>
              <a:t> that maximizes log-likelihood</a:t>
            </a:r>
          </a:p>
          <a:p>
            <a:pPr lvl="2"/>
            <a:r>
              <a:rPr lang="en-US" dirty="0"/>
              <a:t>Analytically: Take derivative and set = 0</a:t>
            </a:r>
          </a:p>
          <a:p>
            <a:pPr lvl="2"/>
            <a:r>
              <a:rPr lang="en-US" dirty="0"/>
              <a:t>Iteratively: (Stochastic) gradient descent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31479-8ED3-5C42-AC58-1D1B6F820FDC}" type="slidenum">
              <a:rPr lang="en-PK" smtClean="0"/>
              <a:t>25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29501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pmb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{\theta} = (\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pmb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{X}^T \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pmb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{X})^{-1} \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pmb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{X}^T \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pmb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{y}</a:t>
            </a:r>
          </a:p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31479-8ED3-5C42-AC58-1D1B6F820FDC}" type="slidenum">
              <a:rPr lang="en-PK" smtClean="0"/>
              <a:t>27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263477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AA1B4-DFA0-CE4C-9DF0-3714698AF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2BE655-569A-DE47-A2B8-842A563E3D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00522-7C3F-9244-8DB1-727322B63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BFD7-F0CD-D64C-AC42-F1D75A6AA54E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7F4DF-B503-8944-B0FD-4831BD4EB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20A0BF-C7D0-D84A-9052-36463DA4A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C1E7D-BFF4-2348-8174-00899AEE9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312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BA9E2-A270-544E-B8EB-F7E140C1F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2A6F8D-BCFA-5E4D-BEB9-C25E9BD4EF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C4416-2136-554F-BB41-1F17F548E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BFD7-F0CD-D64C-AC42-F1D75A6AA54E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D1B36-BD96-2744-9873-A16FA9EA6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7EC9F-B120-4A43-9470-CB6AC0EC7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C1E7D-BFF4-2348-8174-00899AEE9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236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B9482B-49BA-514D-AB7F-A5B497FC92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428EF8-CAEB-5945-95B6-2DE70470C8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9F151-8D28-084B-B78C-AD7B87C2F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BFD7-F0CD-D64C-AC42-F1D75A6AA54E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B1F49-4183-CE4A-BCAC-16626AA56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62D91-47F5-A748-B3DB-6FE9205A6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C1E7D-BFF4-2348-8174-00899AEE9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880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9401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623012" y="6400800"/>
            <a:ext cx="3073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Slides From: CS109A, Protopapas, Rader, Tanner</a:t>
            </a:r>
          </a:p>
        </p:txBody>
      </p:sp>
    </p:spTree>
    <p:extLst>
      <p:ext uri="{BB962C8B-B14F-4D97-AF65-F5344CB8AC3E}">
        <p14:creationId xmlns:p14="http://schemas.microsoft.com/office/powerpoint/2010/main" val="20082644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26544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988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09480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0404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7454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1962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3D181-D180-554F-A568-7622F0294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76796-015E-4E41-839E-2F41F0377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7110E-5199-2E46-9FC7-9BD0D1161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BFD7-F0CD-D64C-AC42-F1D75A6AA54E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10AA32-6871-7E49-8736-746778500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DF84F-886B-7745-8887-0690E6057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C1E7D-BFF4-2348-8174-00899AEE9B1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19D764-1944-D833-D4B5-AE5AE2C2C93C}"/>
              </a:ext>
            </a:extLst>
          </p:cNvPr>
          <p:cNvSpPr txBox="1"/>
          <p:nvPr userDrawn="1"/>
        </p:nvSpPr>
        <p:spPr>
          <a:xfrm>
            <a:off x="11982893" y="5103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1751987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145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35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9881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63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49217-B1F9-2C4A-BBDB-4765C5DD7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FE0B0-AF23-634C-8D7F-5D22369395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29E19-BB91-A647-8AE8-45575A3F4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BFD7-F0CD-D64C-AC42-F1D75A6AA54E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D4257-F590-194E-AA53-76F300555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D7C5E-D739-7844-9027-12546EB08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C1E7D-BFF4-2348-8174-00899AEE9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807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9DA78-48D0-D34D-9E01-ECBDAA0A2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66E7C-47A2-BC42-9496-D0AE6B37D6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839FA9-BF68-9C4E-972B-88F7727FB7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BFFE45-62A7-514C-910E-22751A90E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BFD7-F0CD-D64C-AC42-F1D75A6AA54E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A71159-5EE8-E34C-8AF7-6AB20188B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905DF0-49B2-514C-ABE5-C8094040C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C1E7D-BFF4-2348-8174-00899AEE9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713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6F3A5-0580-9C45-9E07-0AFBFC12B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BF6640-B4A1-9049-BC95-1C6F505C7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C9A8F2-2ABB-894C-8FB6-1502DCCF9F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173BEB-8137-A94F-9032-5684A91FC5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B0EA0F-8015-8447-BF48-C10604674B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930B3A-55F0-3047-8D58-74053A4D1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BFD7-F0CD-D64C-AC42-F1D75A6AA54E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10011F-CA16-0D44-A293-9AB29D026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ACEDE0-5344-0947-9E39-389ED5F55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C1E7D-BFF4-2348-8174-00899AEE9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926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620FF-23E9-E447-9B21-16B0B18A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42E4-7C9F-C546-B0A1-B2189115E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BFD7-F0CD-D64C-AC42-F1D75A6AA54E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85024F-B4C9-6B42-BEAA-6F41AB6C0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EF32C8-A87D-8647-9F25-2A8ECC7E5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C1E7D-BFF4-2348-8174-00899AEE9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98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E9833C-B565-D445-B841-3DAB64C21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BFD7-F0CD-D64C-AC42-F1D75A6AA54E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56A05C-511B-9648-A104-406A64B4C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7CEE63-E577-7B40-8F2E-F98C664A9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C1E7D-BFF4-2348-8174-00899AEE9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582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383A5-2C27-414C-9E30-E9034E999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91730-96C0-684F-B3A6-FDEE8395F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8E1197-6971-DC4E-8094-96F0484261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BEE988-C4BD-5542-BC0C-509D5AB64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BFD7-F0CD-D64C-AC42-F1D75A6AA54E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EEA5F7-1A2C-1C44-BF9B-5BB9E9721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6A634C-717D-E84E-BC69-823DD006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C1E7D-BFF4-2348-8174-00899AEE9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673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9D620-F35F-6547-A807-F10564573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5BDA1E-07D8-334F-AFD7-7C20F2E686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9651F4-C16B-3A46-97E7-DF069EEBD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CC6376-9FFF-C942-8813-1BE1923DC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BFD7-F0CD-D64C-AC42-F1D75A6AA54E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9D89D9-7A7B-634E-9F6A-2B7BC9075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4ED463-DD6F-5444-9A88-D09C75158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C1E7D-BFF4-2348-8174-00899AEE9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064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9CF76E-6C0C-ED47-9BCA-B3FDDA9FB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DB61E2-A7DF-D44F-840D-53A8893281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A3FEF-51AC-BE45-BA30-987944ED27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CBFD7-F0CD-D64C-AC42-F1D75A6AA54E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04104-FB7C-B848-B912-0FADF27B52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892D5-C7AF-254D-B930-5133EC9D97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C1E7D-BFF4-2348-8174-00899AEE9B1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F21892-8C37-BFA2-6777-D11538FCD60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rcRect/>
          <a:stretch/>
        </p:blipFill>
        <p:spPr>
          <a:xfrm>
            <a:off x="10074549" y="184048"/>
            <a:ext cx="2073353" cy="70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471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E94368-71A9-7CA9-5396-F3734DF708E7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10074549" y="184048"/>
            <a:ext cx="2073353" cy="70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32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9.emf"/><Relationship Id="rId7" Type="http://schemas.openxmlformats.org/officeDocument/2006/relationships/image" Target="../media/image1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Relationship Id="rId9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3" Type="http://schemas.openxmlformats.org/officeDocument/2006/relationships/image" Target="../media/image65.emf"/><Relationship Id="rId7" Type="http://schemas.openxmlformats.org/officeDocument/2006/relationships/image" Target="../media/image69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66.emf"/><Relationship Id="rId9" Type="http://schemas.openxmlformats.org/officeDocument/2006/relationships/image" Target="../media/image7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7" Type="http://schemas.openxmlformats.org/officeDocument/2006/relationships/image" Target="../media/image74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emf"/><Relationship Id="rId5" Type="http://schemas.openxmlformats.org/officeDocument/2006/relationships/image" Target="../media/image73.emf"/><Relationship Id="rId4" Type="http://schemas.openxmlformats.org/officeDocument/2006/relationships/image" Target="../media/image69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1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4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3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Relationship Id="rId10" Type="http://schemas.openxmlformats.org/officeDocument/2006/relationships/image" Target="../media/image87.pn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3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3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3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3.xml"/><Relationship Id="rId4" Type="http://schemas.openxmlformats.org/officeDocument/2006/relationships/image" Target="NUL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3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3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5E6C752-5425-D045-8D37-B4D8EEE28136}"/>
              </a:ext>
            </a:extLst>
          </p:cNvPr>
          <p:cNvSpPr txBox="1"/>
          <p:nvPr/>
        </p:nvSpPr>
        <p:spPr>
          <a:xfrm>
            <a:off x="186369" y="2235812"/>
            <a:ext cx="1181926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0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Artificial Intelligence and Machine Learning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40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" panose="020B0502040204020203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0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Linear </a:t>
            </a:r>
            <a:r>
              <a:rPr kumimoji="0" lang="id-ID" sz="4000" b="1" i="0" u="none" strike="noStrike" kern="1200" cap="none" spc="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Regression</a:t>
            </a:r>
            <a:endParaRPr kumimoji="0" lang="id-ID" sz="40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570E5AB-7826-A448-9ABD-A18D6B480E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35" y="436705"/>
            <a:ext cx="1352550" cy="7239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0D5064-9578-E844-AF27-59DA07AD6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4C1E7D-BFF4-2348-8174-00899AEE9B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1023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39DA7-431B-924F-A93A-F31364866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Intuition of Cost Function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45BA445-1F4C-D14C-9355-F09B4783DD81}"/>
              </a:ext>
            </a:extLst>
          </p:cNvPr>
          <p:cNvCxnSpPr>
            <a:cxnSpLocks/>
          </p:cNvCxnSpPr>
          <p:nvPr/>
        </p:nvCxnSpPr>
        <p:spPr>
          <a:xfrm flipV="1">
            <a:off x="514695" y="1920011"/>
            <a:ext cx="6096" cy="18261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B2813B2-372C-DF4C-B181-8FCB7BCDC28D}"/>
              </a:ext>
            </a:extLst>
          </p:cNvPr>
          <p:cNvCxnSpPr>
            <a:cxnSpLocks/>
          </p:cNvCxnSpPr>
          <p:nvPr/>
        </p:nvCxnSpPr>
        <p:spPr>
          <a:xfrm flipV="1">
            <a:off x="520791" y="3691280"/>
            <a:ext cx="1883283" cy="426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AD9F125-5C00-9B46-9698-F3248E200A90}"/>
              </a:ext>
            </a:extLst>
          </p:cNvPr>
          <p:cNvCxnSpPr>
            <a:cxnSpLocks/>
          </p:cNvCxnSpPr>
          <p:nvPr/>
        </p:nvCxnSpPr>
        <p:spPr>
          <a:xfrm flipV="1">
            <a:off x="886170" y="3721760"/>
            <a:ext cx="0" cy="880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27BB9F-663B-C04F-AE16-8B4A7DEFC963}"/>
              </a:ext>
            </a:extLst>
          </p:cNvPr>
          <p:cNvCxnSpPr>
            <a:cxnSpLocks/>
          </p:cNvCxnSpPr>
          <p:nvPr/>
        </p:nvCxnSpPr>
        <p:spPr>
          <a:xfrm flipV="1">
            <a:off x="1221450" y="3715664"/>
            <a:ext cx="0" cy="880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408452-F145-2242-8948-A92718CC2F1D}"/>
              </a:ext>
            </a:extLst>
          </p:cNvPr>
          <p:cNvCxnSpPr>
            <a:cxnSpLocks/>
          </p:cNvCxnSpPr>
          <p:nvPr/>
        </p:nvCxnSpPr>
        <p:spPr>
          <a:xfrm flipV="1">
            <a:off x="1538442" y="3703472"/>
            <a:ext cx="0" cy="880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7C5574-9815-3C4C-B08F-D120989FB1D6}"/>
              </a:ext>
            </a:extLst>
          </p:cNvPr>
          <p:cNvCxnSpPr>
            <a:cxnSpLocks/>
          </p:cNvCxnSpPr>
          <p:nvPr/>
        </p:nvCxnSpPr>
        <p:spPr>
          <a:xfrm flipV="1">
            <a:off x="1904202" y="3691280"/>
            <a:ext cx="0" cy="880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4C2779-6082-6F4A-8F57-246FBD8509E6}"/>
              </a:ext>
            </a:extLst>
          </p:cNvPr>
          <p:cNvCxnSpPr>
            <a:cxnSpLocks/>
          </p:cNvCxnSpPr>
          <p:nvPr/>
        </p:nvCxnSpPr>
        <p:spPr>
          <a:xfrm>
            <a:off x="410682" y="3374288"/>
            <a:ext cx="10363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77E6B4-E3E2-E04A-8D33-3ACA6C4949C8}"/>
              </a:ext>
            </a:extLst>
          </p:cNvPr>
          <p:cNvCxnSpPr>
            <a:cxnSpLocks/>
          </p:cNvCxnSpPr>
          <p:nvPr/>
        </p:nvCxnSpPr>
        <p:spPr>
          <a:xfrm>
            <a:off x="410682" y="3020720"/>
            <a:ext cx="10363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7F90965-10C4-D246-AA8C-1ACE112F84D4}"/>
              </a:ext>
            </a:extLst>
          </p:cNvPr>
          <p:cNvCxnSpPr>
            <a:cxnSpLocks/>
          </p:cNvCxnSpPr>
          <p:nvPr/>
        </p:nvCxnSpPr>
        <p:spPr>
          <a:xfrm>
            <a:off x="410682" y="2703728"/>
            <a:ext cx="10363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1D1FBA1-E1D8-C74D-846E-9DB75A92C7D1}"/>
              </a:ext>
            </a:extLst>
          </p:cNvPr>
          <p:cNvCxnSpPr>
            <a:cxnSpLocks/>
          </p:cNvCxnSpPr>
          <p:nvPr/>
        </p:nvCxnSpPr>
        <p:spPr>
          <a:xfrm>
            <a:off x="410682" y="2380640"/>
            <a:ext cx="10363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A0D9F7-ADA2-6B41-A2DC-71600956CE7E}"/>
              </a:ext>
            </a:extLst>
          </p:cNvPr>
          <p:cNvCxnSpPr>
            <a:cxnSpLocks/>
          </p:cNvCxnSpPr>
          <p:nvPr/>
        </p:nvCxnSpPr>
        <p:spPr>
          <a:xfrm flipV="1">
            <a:off x="514314" y="2196998"/>
            <a:ext cx="1487424" cy="153695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D5DD8C2-3A5B-9846-8587-F43B5D2D6858}"/>
              </a:ext>
            </a:extLst>
          </p:cNvPr>
          <p:cNvCxnSpPr/>
          <p:nvPr/>
        </p:nvCxnSpPr>
        <p:spPr>
          <a:xfrm>
            <a:off x="1099530" y="2992907"/>
            <a:ext cx="146304" cy="13411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128AD39-91B1-3347-96A4-B86BFC556F03}"/>
              </a:ext>
            </a:extLst>
          </p:cNvPr>
          <p:cNvCxnSpPr>
            <a:cxnSpLocks/>
          </p:cNvCxnSpPr>
          <p:nvPr/>
        </p:nvCxnSpPr>
        <p:spPr>
          <a:xfrm flipV="1">
            <a:off x="1093434" y="2980715"/>
            <a:ext cx="155448" cy="1524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C5BEE9A-D534-6949-9721-F83807AD8A64}"/>
              </a:ext>
            </a:extLst>
          </p:cNvPr>
          <p:cNvCxnSpPr/>
          <p:nvPr/>
        </p:nvCxnSpPr>
        <p:spPr>
          <a:xfrm>
            <a:off x="794730" y="3315995"/>
            <a:ext cx="146304" cy="13411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362966-F753-A341-B8CD-41F4AFC1B92C}"/>
              </a:ext>
            </a:extLst>
          </p:cNvPr>
          <p:cNvCxnSpPr>
            <a:cxnSpLocks/>
          </p:cNvCxnSpPr>
          <p:nvPr/>
        </p:nvCxnSpPr>
        <p:spPr>
          <a:xfrm flipV="1">
            <a:off x="788634" y="3303803"/>
            <a:ext cx="155448" cy="1524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9BBCEBE-8411-B84C-8C8E-5BD5DF24A705}"/>
              </a:ext>
            </a:extLst>
          </p:cNvPr>
          <p:cNvCxnSpPr/>
          <p:nvPr/>
        </p:nvCxnSpPr>
        <p:spPr>
          <a:xfrm>
            <a:off x="1392138" y="2688107"/>
            <a:ext cx="146304" cy="13411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41FE1B5-F977-0347-BC55-F153F6DDB320}"/>
              </a:ext>
            </a:extLst>
          </p:cNvPr>
          <p:cNvCxnSpPr>
            <a:cxnSpLocks/>
          </p:cNvCxnSpPr>
          <p:nvPr/>
        </p:nvCxnSpPr>
        <p:spPr>
          <a:xfrm flipV="1">
            <a:off x="1386042" y="2675915"/>
            <a:ext cx="155448" cy="1524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D29E494-65A3-7446-B165-9223FD484792}"/>
              </a:ext>
            </a:extLst>
          </p:cNvPr>
          <p:cNvCxnSpPr>
            <a:cxnSpLocks/>
          </p:cNvCxnSpPr>
          <p:nvPr/>
        </p:nvCxnSpPr>
        <p:spPr>
          <a:xfrm flipV="1">
            <a:off x="5439955" y="1820740"/>
            <a:ext cx="6096" cy="18261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70CD60A-EABF-D845-A97E-93EE6539A9B9}"/>
              </a:ext>
            </a:extLst>
          </p:cNvPr>
          <p:cNvCxnSpPr>
            <a:cxnSpLocks/>
          </p:cNvCxnSpPr>
          <p:nvPr/>
        </p:nvCxnSpPr>
        <p:spPr>
          <a:xfrm flipV="1">
            <a:off x="5446051" y="3603298"/>
            <a:ext cx="1883283" cy="426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EB6CDF5-4A9D-E142-A251-E1E9277B03B1}"/>
              </a:ext>
            </a:extLst>
          </p:cNvPr>
          <p:cNvCxnSpPr>
            <a:cxnSpLocks/>
          </p:cNvCxnSpPr>
          <p:nvPr/>
        </p:nvCxnSpPr>
        <p:spPr>
          <a:xfrm flipV="1">
            <a:off x="5811430" y="3633778"/>
            <a:ext cx="0" cy="880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AB67FBA-06F3-0C40-BD19-4F5D1182721B}"/>
              </a:ext>
            </a:extLst>
          </p:cNvPr>
          <p:cNvCxnSpPr>
            <a:cxnSpLocks/>
          </p:cNvCxnSpPr>
          <p:nvPr/>
        </p:nvCxnSpPr>
        <p:spPr>
          <a:xfrm flipV="1">
            <a:off x="6146710" y="3627682"/>
            <a:ext cx="0" cy="880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D8B6FFA-7207-534D-A1A8-752B5DFA26EC}"/>
              </a:ext>
            </a:extLst>
          </p:cNvPr>
          <p:cNvCxnSpPr>
            <a:cxnSpLocks/>
          </p:cNvCxnSpPr>
          <p:nvPr/>
        </p:nvCxnSpPr>
        <p:spPr>
          <a:xfrm flipV="1">
            <a:off x="6463702" y="3615490"/>
            <a:ext cx="0" cy="880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A7ABD7-832E-AC4B-B16D-D28682C05025}"/>
              </a:ext>
            </a:extLst>
          </p:cNvPr>
          <p:cNvCxnSpPr>
            <a:cxnSpLocks/>
          </p:cNvCxnSpPr>
          <p:nvPr/>
        </p:nvCxnSpPr>
        <p:spPr>
          <a:xfrm flipV="1">
            <a:off x="6829462" y="3603298"/>
            <a:ext cx="0" cy="880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EB079F9-37DD-D64B-863E-2B11B693AABC}"/>
              </a:ext>
            </a:extLst>
          </p:cNvPr>
          <p:cNvCxnSpPr>
            <a:cxnSpLocks/>
          </p:cNvCxnSpPr>
          <p:nvPr/>
        </p:nvCxnSpPr>
        <p:spPr>
          <a:xfrm>
            <a:off x="5335942" y="3286306"/>
            <a:ext cx="10363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E1DC096-899B-174D-AB24-9944821CC34B}"/>
              </a:ext>
            </a:extLst>
          </p:cNvPr>
          <p:cNvCxnSpPr>
            <a:cxnSpLocks/>
          </p:cNvCxnSpPr>
          <p:nvPr/>
        </p:nvCxnSpPr>
        <p:spPr>
          <a:xfrm>
            <a:off x="5335942" y="2932738"/>
            <a:ext cx="10363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06421C6-E27E-F24C-8C3A-270B4E91AABB}"/>
              </a:ext>
            </a:extLst>
          </p:cNvPr>
          <p:cNvCxnSpPr>
            <a:cxnSpLocks/>
          </p:cNvCxnSpPr>
          <p:nvPr/>
        </p:nvCxnSpPr>
        <p:spPr>
          <a:xfrm>
            <a:off x="5335942" y="2615746"/>
            <a:ext cx="10363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AF2AA4C-89AA-B340-8ECF-61C2BC195FE7}"/>
              </a:ext>
            </a:extLst>
          </p:cNvPr>
          <p:cNvCxnSpPr>
            <a:cxnSpLocks/>
          </p:cNvCxnSpPr>
          <p:nvPr/>
        </p:nvCxnSpPr>
        <p:spPr>
          <a:xfrm>
            <a:off x="5335942" y="2292658"/>
            <a:ext cx="103632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FE70280-5989-444A-A44C-8C90E9A1ECC7}"/>
              </a:ext>
            </a:extLst>
          </p:cNvPr>
          <p:cNvCxnSpPr>
            <a:cxnSpLocks/>
          </p:cNvCxnSpPr>
          <p:nvPr/>
        </p:nvCxnSpPr>
        <p:spPr>
          <a:xfrm flipV="1">
            <a:off x="4089874" y="3673289"/>
            <a:ext cx="0" cy="880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61A2CB4-CBE3-3F43-974E-9EBC730392A2}"/>
              </a:ext>
            </a:extLst>
          </p:cNvPr>
          <p:cNvCxnSpPr>
            <a:cxnSpLocks/>
          </p:cNvCxnSpPr>
          <p:nvPr/>
        </p:nvCxnSpPr>
        <p:spPr>
          <a:xfrm flipV="1">
            <a:off x="4425154" y="3667193"/>
            <a:ext cx="0" cy="880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A633B0F-EB1C-3C46-920D-82C661DE903B}"/>
              </a:ext>
            </a:extLst>
          </p:cNvPr>
          <p:cNvCxnSpPr>
            <a:cxnSpLocks/>
          </p:cNvCxnSpPr>
          <p:nvPr/>
        </p:nvCxnSpPr>
        <p:spPr>
          <a:xfrm flipV="1">
            <a:off x="4742146" y="3655001"/>
            <a:ext cx="0" cy="880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14B6A98-F481-504C-8866-724CC4C1C7F3}"/>
              </a:ext>
            </a:extLst>
          </p:cNvPr>
          <p:cNvCxnSpPr>
            <a:cxnSpLocks/>
          </p:cNvCxnSpPr>
          <p:nvPr/>
        </p:nvCxnSpPr>
        <p:spPr>
          <a:xfrm flipV="1">
            <a:off x="5107906" y="3642809"/>
            <a:ext cx="0" cy="880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A5CB82D-5DEF-1244-B5B1-E42829FBB54C}"/>
              </a:ext>
            </a:extLst>
          </p:cNvPr>
          <p:cNvCxnSpPr>
            <a:cxnSpLocks/>
          </p:cNvCxnSpPr>
          <p:nvPr/>
        </p:nvCxnSpPr>
        <p:spPr>
          <a:xfrm flipH="1">
            <a:off x="3452055" y="3640326"/>
            <a:ext cx="1999640" cy="158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1F69DF1-8F45-454F-A6E2-C54A8204AA8C}"/>
              </a:ext>
            </a:extLst>
          </p:cNvPr>
          <p:cNvSpPr txBox="1"/>
          <p:nvPr/>
        </p:nvSpPr>
        <p:spPr>
          <a:xfrm>
            <a:off x="537270" y="3969030"/>
            <a:ext cx="1682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Hypothesis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DEDF488-D3F1-4C43-A9D9-FDBBA68DCEC0}"/>
              </a:ext>
            </a:extLst>
          </p:cNvPr>
          <p:cNvSpPr txBox="1"/>
          <p:nvPr/>
        </p:nvSpPr>
        <p:spPr>
          <a:xfrm>
            <a:off x="4605029" y="3809228"/>
            <a:ext cx="1682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Cost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7382A3-E4A4-09CE-2E0A-2A42280DA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374" y="1220788"/>
            <a:ext cx="2108200" cy="469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3CE2E3-B607-15C9-89D5-7E22551AB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574" y="1769694"/>
            <a:ext cx="4559300" cy="133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53D244-D45E-60BF-7CF4-4B6F45FB6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65" y="4515909"/>
            <a:ext cx="1663700" cy="469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ED825D-A929-50F9-2763-1E7FA0A3E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7146" y="4515909"/>
            <a:ext cx="1905000" cy="469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623DB8-E9FA-4F67-616E-1C98E4738B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5942" y="4493130"/>
            <a:ext cx="1905000" cy="4699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A9A200F-6168-8872-7552-D25F28C09C40}"/>
              </a:ext>
            </a:extLst>
          </p:cNvPr>
          <p:cNvSpPr/>
          <p:nvPr/>
        </p:nvSpPr>
        <p:spPr>
          <a:xfrm>
            <a:off x="5737058" y="3573336"/>
            <a:ext cx="134810" cy="1316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427D6E-5546-CA2A-EC0C-431A6AAFB717}"/>
              </a:ext>
            </a:extLst>
          </p:cNvPr>
          <p:cNvSpPr/>
          <p:nvPr/>
        </p:nvSpPr>
        <p:spPr>
          <a:xfrm>
            <a:off x="6011900" y="2580352"/>
            <a:ext cx="134810" cy="13166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b="1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7F15BED-2615-5E4A-6677-D4174ED29068}"/>
              </a:ext>
            </a:extLst>
          </p:cNvPr>
          <p:cNvSpPr/>
          <p:nvPr/>
        </p:nvSpPr>
        <p:spPr>
          <a:xfrm>
            <a:off x="5372169" y="2578719"/>
            <a:ext cx="134810" cy="13166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D89529B-F6C6-78BF-5D8E-E8B94C1EB822}"/>
              </a:ext>
            </a:extLst>
          </p:cNvPr>
          <p:cNvSpPr/>
          <p:nvPr/>
        </p:nvSpPr>
        <p:spPr>
          <a:xfrm>
            <a:off x="2750486" y="4385862"/>
            <a:ext cx="2082763" cy="756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F0087C-6446-AC6E-951C-CFB212D31955}"/>
              </a:ext>
            </a:extLst>
          </p:cNvPr>
          <p:cNvSpPr/>
          <p:nvPr/>
        </p:nvSpPr>
        <p:spPr>
          <a:xfrm>
            <a:off x="460519" y="4383887"/>
            <a:ext cx="1756816" cy="75615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C83ED4B-08DF-10CA-C136-73275D67C58F}"/>
              </a:ext>
            </a:extLst>
          </p:cNvPr>
          <p:cNvSpPr/>
          <p:nvPr/>
        </p:nvSpPr>
        <p:spPr>
          <a:xfrm>
            <a:off x="5254202" y="4395762"/>
            <a:ext cx="2082763" cy="75615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3BDA74DF-44CB-D1FC-B266-5412DF57645D}"/>
              </a:ext>
            </a:extLst>
          </p:cNvPr>
          <p:cNvSpPr/>
          <p:nvPr/>
        </p:nvSpPr>
        <p:spPr>
          <a:xfrm>
            <a:off x="5248894" y="1840675"/>
            <a:ext cx="878774" cy="1781303"/>
          </a:xfrm>
          <a:custGeom>
            <a:avLst/>
            <a:gdLst>
              <a:gd name="connsiteX0" fmla="*/ 0 w 878774"/>
              <a:gd name="connsiteY0" fmla="*/ 118754 h 1781303"/>
              <a:gd name="connsiteX1" fmla="*/ 166255 w 878774"/>
              <a:gd name="connsiteY1" fmla="*/ 807522 h 1781303"/>
              <a:gd name="connsiteX2" fmla="*/ 522514 w 878774"/>
              <a:gd name="connsiteY2" fmla="*/ 1781299 h 1781303"/>
              <a:gd name="connsiteX3" fmla="*/ 819398 w 878774"/>
              <a:gd name="connsiteY3" fmla="*/ 795647 h 1781303"/>
              <a:gd name="connsiteX4" fmla="*/ 878774 w 878774"/>
              <a:gd name="connsiteY4" fmla="*/ 0 h 178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8774" h="1781303">
                <a:moveTo>
                  <a:pt x="0" y="118754"/>
                </a:moveTo>
                <a:cubicBezTo>
                  <a:pt x="39584" y="324592"/>
                  <a:pt x="79169" y="530431"/>
                  <a:pt x="166255" y="807522"/>
                </a:cubicBezTo>
                <a:cubicBezTo>
                  <a:pt x="253341" y="1084613"/>
                  <a:pt x="413657" y="1783278"/>
                  <a:pt x="522514" y="1781299"/>
                </a:cubicBezTo>
                <a:cubicBezTo>
                  <a:pt x="631371" y="1779320"/>
                  <a:pt x="760021" y="1092530"/>
                  <a:pt x="819398" y="795647"/>
                </a:cubicBezTo>
                <a:cubicBezTo>
                  <a:pt x="878775" y="498764"/>
                  <a:pt x="866899" y="126670"/>
                  <a:pt x="878774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0C9743E-A77F-B550-98AE-9A78EF6CC0C2}"/>
              </a:ext>
            </a:extLst>
          </p:cNvPr>
          <p:cNvCxnSpPr>
            <a:cxnSpLocks/>
          </p:cNvCxnSpPr>
          <p:nvPr/>
        </p:nvCxnSpPr>
        <p:spPr>
          <a:xfrm flipV="1">
            <a:off x="5248894" y="1896551"/>
            <a:ext cx="0" cy="4721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E5807D8-3A41-AAB1-E83A-F43A59AC5856}"/>
              </a:ext>
            </a:extLst>
          </p:cNvPr>
          <p:cNvCxnSpPr>
            <a:cxnSpLocks/>
          </p:cNvCxnSpPr>
          <p:nvPr/>
        </p:nvCxnSpPr>
        <p:spPr>
          <a:xfrm flipV="1">
            <a:off x="6125688" y="1835199"/>
            <a:ext cx="0" cy="4721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8011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F2299-7071-384A-BF18-D56E0B4AB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516" y="381183"/>
            <a:ext cx="10515600" cy="1325563"/>
          </a:xfrm>
        </p:spPr>
        <p:txBody>
          <a:bodyPr/>
          <a:lstStyle/>
          <a:p>
            <a:r>
              <a:rPr lang="en-US" dirty="0"/>
              <a:t>How to find minima of a function (Review):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885C85F-8EB3-2FE1-00E0-F312FC7246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458242"/>
            <a:ext cx="3425042" cy="10017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A6074F-B193-7D9D-019C-17E9E4C11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6329" y="1458242"/>
            <a:ext cx="3275776" cy="10681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4B3ED2-9207-5092-81C6-4B0015036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22" y="2762250"/>
            <a:ext cx="3633520" cy="9260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1B89CC-54CE-7594-FA27-362A59C68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330" y="2783805"/>
            <a:ext cx="3799775" cy="9683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B376D9-54F8-345D-D43D-F476F688B7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16" y="3990523"/>
            <a:ext cx="3474772" cy="9260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C26067-EA2C-7FF9-8EDF-E164B9DA28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1487" y="3917602"/>
            <a:ext cx="3891354" cy="10585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9DBB9D-E9CA-DC40-9551-D23DD928B0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72105" y="4166471"/>
            <a:ext cx="11938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22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A6A8B-3648-1049-B05E-3A45315E0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Hypothesis Function with 2 Variables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33BF4C-982E-E046-80DD-E0F8D61CA6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Let’s setup regression for linear function in two variables:</a:t>
                </a:r>
              </a:p>
              <a:p>
                <a:r>
                  <a:rPr lang="en-US" dirty="0"/>
                  <a:t>The hypothesis function is: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Similar to the previous problem our loss function is: </a:t>
                </a:r>
              </a:p>
              <a:p>
                <a:endParaRPr lang="en-US" dirty="0"/>
              </a:p>
              <a:p>
                <a:endParaRPr lang="en-US" b="0" i="0" dirty="0">
                  <a:latin typeface="Cambria Math" panose="02040503050406030204" pitchFamily="18" charset="0"/>
                </a:endParaRPr>
              </a:p>
              <a:p>
                <a:endParaRPr lang="en-US" b="0" i="0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Let’s calculate the partial derivatives of the loss function </a:t>
                </a:r>
                <a:r>
                  <a:rPr lang="en-US" dirty="0" err="1"/>
                  <a:t>w.r.t.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33BF4C-982E-E046-80DD-E0F8D61CA6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015B361-50FF-18EF-98CC-282574344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6455" y="3009900"/>
            <a:ext cx="2540000" cy="419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707B65-1860-5F5C-AD7B-DA2CE8727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5030" y="4136231"/>
            <a:ext cx="39751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32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4E2FE-E97B-C396-C249-705BD79E7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Gradient of the cost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47013-8919-223A-50F5-5EB3D35A0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Cambria Math" panose="02040503050406030204" pitchFamily="18" charset="0"/>
              </a:rPr>
              <a:t>We get the following expressions for the gradient of the cost function</a:t>
            </a:r>
          </a:p>
          <a:p>
            <a:endParaRPr lang="en-GB" dirty="0">
              <a:latin typeface="Cambria Math" panose="02040503050406030204" pitchFamily="18" charset="0"/>
            </a:endParaRPr>
          </a:p>
          <a:p>
            <a:endParaRPr lang="en-GB" dirty="0">
              <a:latin typeface="Cambria Math" panose="02040503050406030204" pitchFamily="18" charset="0"/>
            </a:endParaRPr>
          </a:p>
          <a:p>
            <a:endParaRPr lang="en-GB" dirty="0">
              <a:latin typeface="Cambria Math" panose="02040503050406030204" pitchFamily="18" charset="0"/>
            </a:endParaRPr>
          </a:p>
          <a:p>
            <a:endParaRPr lang="en-GB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P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59BDDA-4C79-A466-254C-D49AB36C6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0" y="2762250"/>
            <a:ext cx="5283200" cy="133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5B982F-208C-7E8C-CF45-DF93714E8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400" y="4365625"/>
            <a:ext cx="47752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487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5A9EB-FE9B-DACC-DEDB-17267DFF0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Gradient of the cost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B498D-9906-38A7-0F23-4D1D7B8A5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K" dirty="0"/>
              <a:t>Simplifying the above </a:t>
            </a:r>
            <a:r>
              <a:rPr lang="en-GB" dirty="0"/>
              <a:t>expressions,</a:t>
            </a:r>
            <a:r>
              <a:rPr lang="en-PK" dirty="0"/>
              <a:t> we get:</a:t>
            </a:r>
          </a:p>
          <a:p>
            <a:endParaRPr lang="en-PK" dirty="0"/>
          </a:p>
          <a:p>
            <a:endParaRPr lang="en-PK" dirty="0"/>
          </a:p>
          <a:p>
            <a:pPr marL="0" indent="0">
              <a:buNone/>
            </a:pPr>
            <a:endParaRPr lang="en-PK" dirty="0"/>
          </a:p>
          <a:p>
            <a:pPr marL="0" indent="0">
              <a:buNone/>
            </a:pPr>
            <a:endParaRPr lang="en-GB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GB" i="1" dirty="0">
              <a:latin typeface="Cambria Math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8CEC20-542D-4AF7-5DC8-0417CF167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2510002"/>
            <a:ext cx="8458200" cy="133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27143C-2614-BA25-2DD0-EF5F1472B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0" y="4212677"/>
            <a:ext cx="77216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601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CF40A-1FAA-33CB-3C45-9B70601E6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Gradient of the cost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DD864-3EE6-F92E-B385-91F85BDA3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K" dirty="0"/>
              <a:t>Setting the Gradient equal to 0, and solving for m and b, we get</a:t>
            </a:r>
          </a:p>
          <a:p>
            <a:endParaRPr lang="en-PK" dirty="0"/>
          </a:p>
          <a:p>
            <a:endParaRPr lang="en-PK" dirty="0"/>
          </a:p>
          <a:p>
            <a:endParaRPr lang="en-PK" dirty="0"/>
          </a:p>
          <a:p>
            <a:endParaRPr lang="en-P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0AACEF-142B-3576-361F-2CF98DFAE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358" y="2679689"/>
            <a:ext cx="6362700" cy="1519236"/>
          </a:xfrm>
          <a:prstGeom prst="rect">
            <a:avLst/>
          </a:prstGeom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60C073EA-8FF9-73BD-13CA-0370F6970014}"/>
              </a:ext>
            </a:extLst>
          </p:cNvPr>
          <p:cNvSpPr/>
          <p:nvPr/>
        </p:nvSpPr>
        <p:spPr>
          <a:xfrm rot="16200000">
            <a:off x="3993357" y="2934492"/>
            <a:ext cx="542925" cy="3186115"/>
          </a:xfrm>
          <a:prstGeom prst="leftBrac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6D90CE9-CCB3-1ACD-A7EA-F152C9F336DD}"/>
              </a:ext>
            </a:extLst>
          </p:cNvPr>
          <p:cNvSpPr/>
          <p:nvPr/>
        </p:nvSpPr>
        <p:spPr>
          <a:xfrm rot="16200000">
            <a:off x="6291259" y="3848089"/>
            <a:ext cx="328613" cy="747714"/>
          </a:xfrm>
          <a:prstGeom prst="leftBrac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1495B12F-1688-B0B9-264A-EA27BCE452CE}"/>
              </a:ext>
            </a:extLst>
          </p:cNvPr>
          <p:cNvSpPr/>
          <p:nvPr/>
        </p:nvSpPr>
        <p:spPr>
          <a:xfrm rot="16200000">
            <a:off x="8204595" y="3426208"/>
            <a:ext cx="542925" cy="2088361"/>
          </a:xfrm>
          <a:prstGeom prst="leftBrac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707096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0414C-0E6F-9BAE-2BFF-E271172AE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Issues with the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BE59C-DF7D-89A4-157C-6431F7931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K" dirty="0"/>
              <a:t>Calcuting graients like this can quickly become tedious</a:t>
            </a:r>
          </a:p>
          <a:p>
            <a:r>
              <a:rPr lang="en-PK" dirty="0"/>
              <a:t>Each term on either side of the experssion can be written a dot product of two vectors (maybe we can calculate it m</a:t>
            </a:r>
            <a:r>
              <a:rPr lang="en-GB" dirty="0"/>
              <a:t>or</a:t>
            </a:r>
            <a:r>
              <a:rPr lang="en-PK" dirty="0"/>
              <a:t>e efficiently)?</a:t>
            </a:r>
          </a:p>
          <a:p>
            <a:endParaRPr lang="en-PK" dirty="0"/>
          </a:p>
          <a:p>
            <a:endParaRPr lang="en-PK" dirty="0"/>
          </a:p>
          <a:p>
            <a:r>
              <a:rPr lang="en-PK" dirty="0"/>
              <a:t>Let’s explore if we can do something better through vectorization</a:t>
            </a:r>
          </a:p>
          <a:p>
            <a:r>
              <a:rPr lang="en-PK" dirty="0"/>
              <a:t>Before, we step into vectorization, let’s consider regression for non-linear functions</a:t>
            </a:r>
          </a:p>
        </p:txBody>
      </p:sp>
    </p:spTree>
    <p:extLst>
      <p:ext uri="{BB962C8B-B14F-4D97-AF65-F5344CB8AC3E}">
        <p14:creationId xmlns:p14="http://schemas.microsoft.com/office/powerpoint/2010/main" val="1947662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1143000"/>
          </a:xfrm>
        </p:spPr>
        <p:txBody>
          <a:bodyPr/>
          <a:lstStyle/>
          <a:p>
            <a:r>
              <a:rPr lang="en-US"/>
              <a:t>Fitting Non-linear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219200"/>
            <a:ext cx="8229600" cy="5334000"/>
          </a:xfrm>
        </p:spPr>
        <p:txBody>
          <a:bodyPr/>
          <a:lstStyle/>
          <a:p>
            <a:r>
              <a:rPr lang="en-US" dirty="0"/>
              <a:t>What if y is a non-linear function of x, will this approach still work?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7D08C4-F023-00C4-CCEA-AF4D49D61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249" y="2081925"/>
            <a:ext cx="6706913" cy="447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71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1143000"/>
          </a:xfrm>
        </p:spPr>
        <p:txBody>
          <a:bodyPr/>
          <a:lstStyle/>
          <a:p>
            <a:r>
              <a:rPr lang="en-US"/>
              <a:t>Transforming the Feature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295400"/>
            <a:ext cx="8229600" cy="5181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can transform features 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</a:p>
          <a:p>
            <a:endParaRPr lang="en-US" i="1" baseline="-25000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will apply some non-linear transformation </a:t>
            </a:r>
            <a:r>
              <a:rPr lang="en-US" i="1" dirty="0" err="1"/>
              <a:t>ϕ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example, Polynomial transformation: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others: cosine, splines, radial basis functions, etc.</a:t>
            </a:r>
          </a:p>
          <a:p>
            <a:pPr lvl="1"/>
            <a:r>
              <a:rPr lang="en-US" dirty="0"/>
              <a:t>Expert engineered features (modeling)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FD2C32-4429-3EBE-DC55-C3FAE2ECB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0" y="1974850"/>
            <a:ext cx="4521200" cy="520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37D169-7531-0419-66AF-B94FC2414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7400" y="3286670"/>
            <a:ext cx="2717800" cy="520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14DF19-CA35-971B-B17C-A983B5828D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669" y="4676666"/>
            <a:ext cx="11774194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3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9666C-AAE4-75DB-0121-6510AA796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Vectorization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503B6A-753E-B0EA-5CBF-95968C6459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PK" dirty="0"/>
                  <a:t>To truly appreciate the power of vectorization. Let’s make the problem a little more complex. The hypothesis function is now</a:t>
                </a:r>
              </a:p>
              <a:p>
                <a:pPr marL="0" indent="0">
                  <a:buNone/>
                </a:pPr>
                <a:endParaRPr lang="en-PK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lang="en-PK" dirty="0"/>
              </a:p>
              <a:p>
                <a:pPr marL="457200" lvl="1" indent="0">
                  <a:buNone/>
                </a:pPr>
                <a:endParaRPr lang="en-PK" dirty="0"/>
              </a:p>
              <a:p>
                <a:r>
                  <a:rPr lang="en-GB" dirty="0"/>
                  <a:t>W</a:t>
                </a:r>
                <a:r>
                  <a:rPr lang="en-PK" dirty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PK" dirty="0"/>
                  <a:t> are the unknow weightns of the data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en-PK" dirty="0"/>
                  <a:t> features of the input</a:t>
                </a:r>
              </a:p>
              <a:p>
                <a:r>
                  <a:rPr lang="en-PK" dirty="0"/>
                  <a:t>Next, we denote t</a:t>
                </a:r>
                <a:r>
                  <a:rPr lang="en-GB" dirty="0"/>
                  <a:t>he</a:t>
                </a:r>
                <a:r>
                  <a:rPr lang="en-PK" dirty="0"/>
                  <a:t> discrepency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PK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PK" dirty="0"/>
                  <a:t>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PK" dirty="0"/>
              </a:p>
              <a:p>
                <a:pPr lvl="2"/>
                <a:endParaRPr lang="en-PK" dirty="0"/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PK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503B6A-753E-B0EA-5CBF-95968C6459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0582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0F9FD-A705-C447-BD53-6DB9ABA36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Lecture 1: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3B80F-1805-4B41-8E67-05737AB85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  <a:p>
            <a:r>
              <a:rPr lang="en-US" dirty="0"/>
              <a:t>Optimization</a:t>
            </a:r>
          </a:p>
          <a:p>
            <a:r>
              <a:rPr lang="en-US" dirty="0"/>
              <a:t>Applications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889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C51A9-4842-C47F-6828-C9F8AD677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Vectorization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78383E-0800-BBE8-27C7-4783361752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PK" dirty="0"/>
                  <a:t>Now let’s collect the above equation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PK" dirty="0"/>
                  <a:t> datapoints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78383E-0800-BBE8-27C7-4783361752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79E4606-6388-617E-F3F0-022B87313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537" y="2651125"/>
            <a:ext cx="21717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19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71BC5-010C-3D0A-E26B-38EFCD0A3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Vectorization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1256E-5082-08A9-F507-9270450178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PK" dirty="0"/>
                  <a:t>Replacing the values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PK" dirty="0"/>
                  <a:t>, we get:</a:t>
                </a:r>
              </a:p>
              <a:p>
                <a:endParaRPr lang="en-P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1256E-5082-08A9-F507-9270450178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1F5611D-4BC9-AB62-C635-DCCB0D69A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863" y="2413794"/>
            <a:ext cx="70231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388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F4BD7-8BD9-0F72-47AA-44BB12BF9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Vectorization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7B4B0-042F-9573-19CF-9C9A175C0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K" dirty="0"/>
              <a:t>Collecting the equations in matrix form:</a:t>
            </a:r>
          </a:p>
          <a:p>
            <a:endParaRPr lang="en-P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3BD15D-67C1-E56C-B566-CFCE0957F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600" y="2779713"/>
            <a:ext cx="74168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499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3A19B-89BB-BA59-82C5-CEBCD3D81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Vectroization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844C0-B256-8ED5-6532-9DA429507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K" dirty="0"/>
              <a:t>Notice the rows of </a:t>
            </a:r>
            <a:r>
              <a:rPr lang="en-GB" dirty="0" err="1"/>
              <a:t>th</a:t>
            </a:r>
            <a:r>
              <a:rPr lang="en-PK" dirty="0"/>
              <a:t>e matrix on the right are data samples:</a:t>
            </a:r>
          </a:p>
          <a:p>
            <a:endParaRPr lang="en-P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B65F6B-812E-3FAE-2702-72477620D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412" y="2509044"/>
            <a:ext cx="58420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00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C45FC-56B7-8684-FDA0-729213312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Vectorization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C1C87-5CB8-094C-D220-6DBC20038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K" dirty="0"/>
              <a:t>Let’s formalize some notaitons: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27DC97-BE52-8CEA-3E4B-CD13D2C0F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09031"/>
            <a:ext cx="1498600" cy="298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1FDB39-88B4-4204-3190-5B9D487BC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6675" y="2509044"/>
            <a:ext cx="2921000" cy="2984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49A1EE-4746-EBE8-4F3C-96D83EA2AD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7175" y="1232297"/>
            <a:ext cx="3390900" cy="533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57B388-6E20-8A28-08CA-E98E9B35E4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3589" y="2067144"/>
            <a:ext cx="1611089" cy="342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2BB49B-32AD-EA55-1951-F4A45DD14F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4632" y="2204244"/>
            <a:ext cx="2032000" cy="3289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BABBA4-0866-0764-C1BD-991A99ED4A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0075" y="6089650"/>
            <a:ext cx="22352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132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82519-E81C-211A-D7B1-A87950E37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Cost function for the Vectorized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6C4B6-5724-0F07-11A3-DA59D738E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92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PK" dirty="0"/>
              <a:t>Notice that we are using the MSE cost function:</a:t>
            </a:r>
          </a:p>
          <a:p>
            <a:endParaRPr lang="en-PK" dirty="0"/>
          </a:p>
          <a:p>
            <a:endParaRPr lang="en-PK" dirty="0"/>
          </a:p>
          <a:p>
            <a:r>
              <a:rPr lang="en-PK" dirty="0"/>
              <a:t>Using the defintion of epsilon we can write the above as:</a:t>
            </a:r>
          </a:p>
          <a:p>
            <a:endParaRPr lang="en-PK" dirty="0"/>
          </a:p>
          <a:p>
            <a:endParaRPr lang="en-PK" dirty="0"/>
          </a:p>
          <a:p>
            <a:endParaRPr lang="en-PK" dirty="0"/>
          </a:p>
          <a:p>
            <a:endParaRPr lang="en-PK" dirty="0"/>
          </a:p>
          <a:p>
            <a:r>
              <a:rPr lang="en-PK" dirty="0"/>
              <a:t>Using the definition of dot product the above c</a:t>
            </a:r>
            <a:r>
              <a:rPr lang="en-GB" dirty="0"/>
              <a:t>an</a:t>
            </a:r>
            <a:r>
              <a:rPr lang="en-PK" dirty="0"/>
              <a:t> be written as:</a:t>
            </a:r>
          </a:p>
          <a:p>
            <a:endParaRPr lang="en-PK" dirty="0"/>
          </a:p>
          <a:p>
            <a:endParaRPr lang="en-PK" dirty="0"/>
          </a:p>
          <a:p>
            <a:pPr marL="0" indent="0">
              <a:buNone/>
            </a:pPr>
            <a:endParaRPr lang="en-PK" dirty="0"/>
          </a:p>
          <a:p>
            <a:endParaRPr lang="en-P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150A17-128F-8619-CAFB-AA413F653A71}"/>
                  </a:ext>
                </a:extLst>
              </p:cNvPr>
              <p:cNvSpPr txBox="1"/>
              <p:nvPr/>
            </p:nvSpPr>
            <p:spPr>
              <a:xfrm>
                <a:off x="2624959" y="1835290"/>
                <a:ext cx="6101254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PK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150A17-128F-8619-CAFB-AA413F653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959" y="1835290"/>
                <a:ext cx="6101254" cy="988540"/>
              </a:xfrm>
              <a:prstGeom prst="rect">
                <a:avLst/>
              </a:prstGeom>
              <a:blipFill>
                <a:blip r:embed="rId3"/>
                <a:stretch>
                  <a:fillRect t="-130380" b="-179747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6AC5561-0634-7BBD-E093-C2D279758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616" y="3462450"/>
            <a:ext cx="5760764" cy="11434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75AC7F-9DE5-C312-CD44-8E3E7C7CF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2478" y="5591246"/>
            <a:ext cx="3669205" cy="114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892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58077-9C0A-1247-AB3B-7FF91B189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16799-2021-394C-8A19-BC3FA4F74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optimization problem is now: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will use chain rule to calculate the gradient of the cost function: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0622C-05BF-64C5-6CA8-E10C7309A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090" y="2420664"/>
            <a:ext cx="1473200" cy="723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60D7F5-1987-727F-32F8-C7D9208E1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650" y="3429000"/>
            <a:ext cx="7378700" cy="723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825C51-DBEA-1F6A-6868-83C6AD11A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1940" y="5175415"/>
            <a:ext cx="28575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21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31E3B-D64C-714E-9830-6C109AEEF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Least Squares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CEB23A0-99D1-9049-AAD7-843490792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get: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Setting it equal to zero we can solve for   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CE903B-8248-AEB9-10C9-D8DAE1952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691" y="2277679"/>
            <a:ext cx="4127500" cy="977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6FAE31-682E-4602-0E1E-5C6A98EFF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8391" y="4871326"/>
            <a:ext cx="3733800" cy="520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084EB1-1F48-8313-2BCF-5390CDD03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685" y="3885652"/>
            <a:ext cx="2159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320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70CA5-0A08-65BD-77FF-1A4AA70C4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Probalistic Interpretration of Linear Regression and MLE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796CC-2E35-A00D-1B48-0F561477A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K" dirty="0"/>
              <a:t>We can also look at the probalistic Interpretation of Linear Regression.</a:t>
            </a:r>
          </a:p>
          <a:p>
            <a:r>
              <a:rPr lang="en-PK" dirty="0"/>
              <a:t>Keeping everything else same as the previous formulation</a:t>
            </a:r>
          </a:p>
          <a:p>
            <a:endParaRPr lang="en-PK" dirty="0"/>
          </a:p>
          <a:p>
            <a:endParaRPr lang="en-PK" dirty="0"/>
          </a:p>
          <a:p>
            <a:r>
              <a:rPr lang="en-PK" dirty="0"/>
              <a:t>Now assume that                                   , then</a:t>
            </a:r>
          </a:p>
          <a:p>
            <a:r>
              <a:rPr lang="en-PK" dirty="0"/>
              <a:t>We can write the conditional distribution as :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99A8DB-A73C-6163-02EB-AF1936264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250" y="3279009"/>
            <a:ext cx="2603500" cy="520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3E9DAA-01F6-4E88-6531-DE31E6E43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335" y="4159988"/>
            <a:ext cx="2667000" cy="520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848465-41E0-DA97-FAD0-E1917ADE3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0814" y="4136340"/>
            <a:ext cx="3187700" cy="520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1F1853-FBE3-5BA5-D5FE-3508CCD9D3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2335" y="5556346"/>
            <a:ext cx="39370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194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2A5B8-3921-A799-228F-62780544D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Probalistic Interpretation of LR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253F2-E78D-6CE4-BD11-84DE20BB0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PK" dirty="0"/>
              <a:t>Let’s assume that all data point in the dataser are i.i.d. (independent identically distributed). Then we have:</a:t>
            </a:r>
          </a:p>
          <a:p>
            <a:endParaRPr lang="en-PK" dirty="0"/>
          </a:p>
          <a:p>
            <a:endParaRPr lang="en-PK" dirty="0"/>
          </a:p>
          <a:p>
            <a:endParaRPr lang="en-PK" dirty="0"/>
          </a:p>
          <a:p>
            <a:r>
              <a:rPr lang="en-PK" dirty="0"/>
              <a:t>Using Bayes Theorem we can write:</a:t>
            </a:r>
          </a:p>
          <a:p>
            <a:endParaRPr lang="en-PK" dirty="0"/>
          </a:p>
          <a:p>
            <a:endParaRPr lang="en-PK" dirty="0"/>
          </a:p>
          <a:p>
            <a:pPr marL="0" indent="0">
              <a:buNone/>
            </a:pPr>
            <a:r>
              <a:rPr lang="en-PK" dirty="0"/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024F5-CFF3-EEBD-EFEB-7488AFFDE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950" y="2667794"/>
            <a:ext cx="4102100" cy="133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01F225-E878-50FA-AAFF-3A1A7A95F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0791" y="4606816"/>
            <a:ext cx="64897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400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E275B-34AC-A3C9-4C51-1667EDF90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B2A87-99F0-FF48-A0E6-7E16F0BEE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PK" dirty="0"/>
              <a:t>Linear Regression is “still” one of the more widely used ML/DL Algorithms</a:t>
            </a:r>
          </a:p>
          <a:p>
            <a:r>
              <a:rPr lang="en-PK" dirty="0"/>
              <a:t>Easy to understand and implement</a:t>
            </a:r>
          </a:p>
          <a:p>
            <a:r>
              <a:rPr lang="en-PK" dirty="0"/>
              <a:t>Efficient to Solve</a:t>
            </a:r>
          </a:p>
          <a:p>
            <a:r>
              <a:rPr lang="en-PK" dirty="0"/>
              <a:t>We will use Linear Regression to Understand the concepts of:</a:t>
            </a:r>
          </a:p>
          <a:p>
            <a:pPr lvl="1"/>
            <a:r>
              <a:rPr lang="en-PK" dirty="0"/>
              <a:t>Data</a:t>
            </a:r>
          </a:p>
          <a:p>
            <a:pPr lvl="1"/>
            <a:r>
              <a:rPr lang="en-PK" dirty="0"/>
              <a:t>Models</a:t>
            </a:r>
          </a:p>
          <a:p>
            <a:pPr lvl="1"/>
            <a:r>
              <a:rPr lang="en-PK" dirty="0"/>
              <a:t>Loss</a:t>
            </a:r>
          </a:p>
          <a:p>
            <a:pPr lvl="1"/>
            <a:r>
              <a:rPr lang="en-PK" dirty="0"/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3380033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3BB13-3085-DA18-FAB2-BF7C46651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Maximum Likelihoold Estimator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D6205-3D8C-02D9-50B0-772DC9F12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K" dirty="0"/>
              <a:t>In simple words, given the Dataset we want to find the values of the unknow parameters whi</a:t>
            </a:r>
            <a:r>
              <a:rPr lang="en-GB" dirty="0" err="1"/>
              <a:t>ch</a:t>
            </a:r>
            <a:r>
              <a:rPr lang="en-PK" dirty="0"/>
              <a:t> maximize the probability of the Dataset.</a:t>
            </a:r>
          </a:p>
          <a:p>
            <a:r>
              <a:rPr lang="en-PK" dirty="0"/>
              <a:t>Using the definition of the conditional distrubtion we have </a:t>
            </a:r>
          </a:p>
          <a:p>
            <a:endParaRPr lang="en-PK" dirty="0"/>
          </a:p>
          <a:p>
            <a:endParaRPr lang="en-PK" dirty="0"/>
          </a:p>
          <a:p>
            <a:endParaRPr lang="en-PK" dirty="0"/>
          </a:p>
          <a:p>
            <a:r>
              <a:rPr lang="en-PK" dirty="0"/>
              <a:t>Using the definition we get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3C69CA-427E-2F09-EA94-4BB0E6C95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476" y="3405352"/>
            <a:ext cx="7162800" cy="105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2B001C-D9EF-746F-17F0-2629FB8D4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" y="5206673"/>
            <a:ext cx="104902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01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63817-7854-155A-C700-58AB85705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Maximum Likelihood Estimator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7FEB7-05E2-26B9-D351-E61B3D813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K" dirty="0"/>
              <a:t>Let’s try to maximaize:</a:t>
            </a:r>
          </a:p>
          <a:p>
            <a:endParaRPr lang="en-PK" dirty="0"/>
          </a:p>
          <a:p>
            <a:endParaRPr lang="en-PK" dirty="0"/>
          </a:p>
          <a:p>
            <a:endParaRPr lang="en-PK" dirty="0"/>
          </a:p>
          <a:p>
            <a:endParaRPr lang="en-PK" dirty="0"/>
          </a:p>
          <a:p>
            <a:r>
              <a:rPr lang="en-PK" dirty="0"/>
              <a:t>Note that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D4CC35-D517-8640-BA5A-ABC267700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68112"/>
            <a:ext cx="10490200" cy="133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99F4B3-246C-C333-6A99-090043239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6" y="4950662"/>
            <a:ext cx="12192000" cy="17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180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20439-8B6E-49C4-836E-438FFAC55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Maximum Likelihood Estimator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F5FEE-D301-D173-6EC7-295852B96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PK" dirty="0"/>
              <a:t>Furthermore, since the right hand side of the above equation is monotonice in \theta the arg max will not change if we take log of the expression</a:t>
            </a:r>
          </a:p>
          <a:p>
            <a:endParaRPr lang="en-PK" dirty="0"/>
          </a:p>
          <a:p>
            <a:endParaRPr lang="en-PK" dirty="0"/>
          </a:p>
          <a:p>
            <a:endParaRPr lang="en-PK" dirty="0"/>
          </a:p>
          <a:p>
            <a:endParaRPr lang="en-PK" dirty="0"/>
          </a:p>
          <a:p>
            <a:r>
              <a:rPr lang="en-PK" dirty="0"/>
              <a:t>Notice that the right hand side is minising the MSE.</a:t>
            </a:r>
          </a:p>
          <a:p>
            <a:r>
              <a:rPr lang="en-PK" dirty="0"/>
              <a:t>Hence solution of minimizing the MSE is equivalend to Maximum Likelihood Estimator for linear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D39C83-BE46-99CF-A1FE-14CE1A44B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042"/>
            <a:ext cx="12192000" cy="144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6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323E0-24C6-0315-2F5D-D44D4F62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1" y="258247"/>
            <a:ext cx="10515600" cy="1325563"/>
          </a:xfrm>
        </p:spPr>
        <p:txBody>
          <a:bodyPr/>
          <a:lstStyle/>
          <a:p>
            <a:r>
              <a:rPr lang="en-PK" dirty="0"/>
              <a:t>Error Visualization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3FEFB6-719B-DD7D-5981-4EE1BB69B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46958"/>
            <a:ext cx="7367648" cy="4911765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978F66-F167-6E03-E1CD-7785E54353E5}"/>
              </a:ext>
            </a:extLst>
          </p:cNvPr>
          <p:cNvCxnSpPr/>
          <p:nvPr/>
        </p:nvCxnSpPr>
        <p:spPr>
          <a:xfrm>
            <a:off x="3562597" y="3728852"/>
            <a:ext cx="0" cy="546265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E326938-AEF7-737B-AA60-15E1B0CD83DE}"/>
              </a:ext>
            </a:extLst>
          </p:cNvPr>
          <p:cNvCxnSpPr>
            <a:cxnSpLocks/>
          </p:cNvCxnSpPr>
          <p:nvPr/>
        </p:nvCxnSpPr>
        <p:spPr>
          <a:xfrm>
            <a:off x="4475016" y="3679372"/>
            <a:ext cx="0" cy="595745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8519B-0558-271F-C1C6-69255E6FBD63}"/>
              </a:ext>
            </a:extLst>
          </p:cNvPr>
          <p:cNvCxnSpPr>
            <a:cxnSpLocks/>
          </p:cNvCxnSpPr>
          <p:nvPr/>
        </p:nvCxnSpPr>
        <p:spPr>
          <a:xfrm>
            <a:off x="5363685" y="3087585"/>
            <a:ext cx="0" cy="389911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95996A-07A1-6546-074D-38BD7F76B6DC}"/>
              </a:ext>
            </a:extLst>
          </p:cNvPr>
          <p:cNvCxnSpPr>
            <a:cxnSpLocks/>
          </p:cNvCxnSpPr>
          <p:nvPr/>
        </p:nvCxnSpPr>
        <p:spPr>
          <a:xfrm>
            <a:off x="6632365" y="1803071"/>
            <a:ext cx="0" cy="465116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5574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323E0-24C6-0315-2F5D-D44D4F62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1" y="258247"/>
            <a:ext cx="10515600" cy="1325563"/>
          </a:xfrm>
        </p:spPr>
        <p:txBody>
          <a:bodyPr/>
          <a:lstStyle/>
          <a:p>
            <a:r>
              <a:rPr lang="en-PK" dirty="0"/>
              <a:t>Error Visualization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3FEFB6-719B-DD7D-5981-4EE1BB69B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146958"/>
            <a:ext cx="7367648" cy="4911765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978F66-F167-6E03-E1CD-7785E54353E5}"/>
              </a:ext>
            </a:extLst>
          </p:cNvPr>
          <p:cNvCxnSpPr/>
          <p:nvPr/>
        </p:nvCxnSpPr>
        <p:spPr>
          <a:xfrm>
            <a:off x="3562597" y="3728852"/>
            <a:ext cx="0" cy="546265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E326938-AEF7-737B-AA60-15E1B0CD83DE}"/>
              </a:ext>
            </a:extLst>
          </p:cNvPr>
          <p:cNvCxnSpPr>
            <a:cxnSpLocks/>
          </p:cNvCxnSpPr>
          <p:nvPr/>
        </p:nvCxnSpPr>
        <p:spPr>
          <a:xfrm>
            <a:off x="4475016" y="3679372"/>
            <a:ext cx="0" cy="595745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8519B-0558-271F-C1C6-69255E6FBD63}"/>
              </a:ext>
            </a:extLst>
          </p:cNvPr>
          <p:cNvCxnSpPr>
            <a:cxnSpLocks/>
          </p:cNvCxnSpPr>
          <p:nvPr/>
        </p:nvCxnSpPr>
        <p:spPr>
          <a:xfrm>
            <a:off x="5363685" y="3087585"/>
            <a:ext cx="0" cy="389911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95996A-07A1-6546-074D-38BD7F76B6DC}"/>
              </a:ext>
            </a:extLst>
          </p:cNvPr>
          <p:cNvCxnSpPr>
            <a:cxnSpLocks/>
          </p:cNvCxnSpPr>
          <p:nvPr/>
        </p:nvCxnSpPr>
        <p:spPr>
          <a:xfrm>
            <a:off x="6632365" y="1803071"/>
            <a:ext cx="0" cy="465116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BED2DAC-2FC5-0949-364D-A38B4A4424C4}"/>
              </a:ext>
            </a:extLst>
          </p:cNvPr>
          <p:cNvSpPr/>
          <p:nvPr/>
        </p:nvSpPr>
        <p:spPr>
          <a:xfrm>
            <a:off x="2968831" y="3679372"/>
            <a:ext cx="581891" cy="595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4F218D-76FB-E4CB-12CC-545768115004}"/>
              </a:ext>
            </a:extLst>
          </p:cNvPr>
          <p:cNvSpPr/>
          <p:nvPr/>
        </p:nvSpPr>
        <p:spPr>
          <a:xfrm>
            <a:off x="4498767" y="3665520"/>
            <a:ext cx="690741" cy="692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382B96-A989-2E7D-6C7A-E4CA7955DE20}"/>
              </a:ext>
            </a:extLst>
          </p:cNvPr>
          <p:cNvSpPr/>
          <p:nvPr/>
        </p:nvSpPr>
        <p:spPr>
          <a:xfrm>
            <a:off x="5375565" y="3093527"/>
            <a:ext cx="407715" cy="383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A34811-5F1D-5FBF-F58F-DEADEBEEF8E3}"/>
              </a:ext>
            </a:extLst>
          </p:cNvPr>
          <p:cNvSpPr>
            <a:spLocks noChangeAspect="1"/>
          </p:cNvSpPr>
          <p:nvPr/>
        </p:nvSpPr>
        <p:spPr>
          <a:xfrm>
            <a:off x="6029556" y="1740666"/>
            <a:ext cx="586946" cy="53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0761431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1143000"/>
          </a:xfrm>
        </p:spPr>
        <p:txBody>
          <a:bodyPr/>
          <a:lstStyle/>
          <a:p>
            <a:r>
              <a:rPr lang="en-US"/>
              <a:t>Fitting Non-linear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219200"/>
            <a:ext cx="8229600" cy="5334000"/>
          </a:xfrm>
        </p:spPr>
        <p:txBody>
          <a:bodyPr/>
          <a:lstStyle/>
          <a:p>
            <a:r>
              <a:rPr lang="en-US"/>
              <a:t>What if Y has a non-linear response?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Can we still use a linear model?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2209800"/>
            <a:ext cx="5410200" cy="340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8144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1143000"/>
          </a:xfrm>
        </p:spPr>
        <p:txBody>
          <a:bodyPr/>
          <a:lstStyle/>
          <a:p>
            <a:r>
              <a:rPr lang="en-US"/>
              <a:t>Transforming the Feature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295400"/>
            <a:ext cx="8229600" cy="5181600"/>
          </a:xfrm>
        </p:spPr>
        <p:txBody>
          <a:bodyPr>
            <a:normAutofit/>
          </a:bodyPr>
          <a:lstStyle/>
          <a:p>
            <a:r>
              <a:rPr lang="en-US"/>
              <a:t>Transform features </a:t>
            </a:r>
            <a:r>
              <a:rPr lang="en-US" i="1"/>
              <a:t>x</a:t>
            </a:r>
            <a:r>
              <a:rPr lang="en-US" i="1" baseline="-25000"/>
              <a:t>i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By applying non-linear transformation </a:t>
            </a:r>
            <a:r>
              <a:rPr lang="en-US" i="1" err="1"/>
              <a:t>ϕ</a:t>
            </a:r>
            <a:r>
              <a:rPr lang="en-US"/>
              <a:t>:</a:t>
            </a:r>
          </a:p>
          <a:p>
            <a:endParaRPr lang="en-US"/>
          </a:p>
          <a:p>
            <a:r>
              <a:rPr lang="en-US"/>
              <a:t>Example:</a:t>
            </a:r>
          </a:p>
          <a:p>
            <a:endParaRPr lang="en-US"/>
          </a:p>
          <a:p>
            <a:pPr lvl="1"/>
            <a:r>
              <a:rPr lang="en-US"/>
              <a:t>others: splines, radial basis functions, …</a:t>
            </a:r>
          </a:p>
          <a:p>
            <a:pPr lvl="1"/>
            <a:r>
              <a:rPr lang="en-US"/>
              <a:t>Expert engineered features (modeling)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286000"/>
            <a:ext cx="4445000" cy="4318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308" y="3733800"/>
            <a:ext cx="2133600" cy="4572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400" y="4362450"/>
            <a:ext cx="4241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6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776F73-0DE4-AF72-017A-843C77BC6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10" y="394140"/>
            <a:ext cx="4443984" cy="2962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6DE591-1E64-CE25-1E5C-69FD1EDDB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731" y="346846"/>
            <a:ext cx="4443984" cy="29626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C3C4E0-503D-0FFA-8B8A-5D08736DA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10" y="3594540"/>
            <a:ext cx="4443984" cy="29626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BF69F4-1D48-E91D-4330-8CE0A834A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5731" y="3547246"/>
            <a:ext cx="4443984" cy="29626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050D47-8770-EED9-F818-A2B781FE55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2285" y="156396"/>
            <a:ext cx="1092200" cy="469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745889-AFB8-9257-B393-B7B891A534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4673" y="86496"/>
            <a:ext cx="3086100" cy="520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9FD1D8-66CD-12BC-AF8B-A12F7D80E4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985" y="3286896"/>
            <a:ext cx="3860800" cy="520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6D2C1C-1AAC-CD4D-383D-2FD9569CB4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8640" y="3254106"/>
            <a:ext cx="42164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4278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27DE6-59D9-D7F8-864E-3AADCC85C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16" y="-99895"/>
            <a:ext cx="10515600" cy="1325563"/>
          </a:xfrm>
        </p:spPr>
        <p:txBody>
          <a:bodyPr/>
          <a:lstStyle/>
          <a:p>
            <a:r>
              <a:rPr lang="en-PK" dirty="0"/>
              <a:t>What is Bias and Variance?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636DBA3-BD4F-1F85-503A-900DF7C2250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5217" y="1430601"/>
            <a:ext cx="3600000" cy="2880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1D2683-59CE-9A2B-4CDC-668EC617BF7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95217" y="1430601"/>
            <a:ext cx="3600000" cy="288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D48A66-FE31-22E0-4C89-72E24600F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684" y="909901"/>
            <a:ext cx="3086100" cy="520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31D16C-C118-781A-1742-ADFBADB1D6C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793229" y="1430601"/>
            <a:ext cx="3600000" cy="288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1CDDFF-42B7-A1DB-401F-0BD50FB9E265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95217" y="3978000"/>
            <a:ext cx="3600000" cy="288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DC7399-FD55-5258-F41C-B8C9407C4E4B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294223" y="3987399"/>
            <a:ext cx="3600000" cy="288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777053-29C6-7477-1E13-DC973AA3BF78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793229" y="3987399"/>
            <a:ext cx="360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5524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36329-6D75-F7F6-CEA2-4E34EE4D2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Real Bad Overfit?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991C0D-BFB0-59BD-CB10-0E67866A0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5737" y="1206062"/>
            <a:ext cx="6668814" cy="4445876"/>
          </a:xfrm>
        </p:spPr>
      </p:pic>
    </p:spTree>
    <p:extLst>
      <p:ext uri="{BB962C8B-B14F-4D97-AF65-F5344CB8AC3E}">
        <p14:creationId xmlns:p14="http://schemas.microsoft.com/office/powerpoint/2010/main" val="3400581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FB40A-AB6C-BDD1-9135-8CD2ED052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Simple Linear Regression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11946E-E127-D88E-726E-DACAB53E7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3273" y="1342229"/>
            <a:ext cx="6657022" cy="443801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2FEEA9-7D5C-01D7-FB14-C8D921F4AA61}"/>
                  </a:ext>
                </a:extLst>
              </p:cNvPr>
              <p:cNvSpPr txBox="1"/>
              <p:nvPr/>
            </p:nvSpPr>
            <p:spPr>
              <a:xfrm>
                <a:off x="5436680" y="5780244"/>
                <a:ext cx="192252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K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2FEEA9-7D5C-01D7-FB14-C8D921F4A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680" y="5780244"/>
                <a:ext cx="1922524" cy="430887"/>
              </a:xfrm>
              <a:prstGeom prst="rect">
                <a:avLst/>
              </a:prstGeom>
              <a:blipFill>
                <a:blip r:embed="rId3"/>
                <a:stretch>
                  <a:fillRect l="-4605" r="-4605" b="-5714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3FE4682-9578-B359-9A18-E1A5FB4B4E12}"/>
              </a:ext>
            </a:extLst>
          </p:cNvPr>
          <p:cNvSpPr txBox="1"/>
          <p:nvPr/>
        </p:nvSpPr>
        <p:spPr>
          <a:xfrm>
            <a:off x="2496537" y="5768990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 (</a:t>
            </a:r>
            <a:r>
              <a:rPr lang="en-US" sz="2400" i="1" dirty="0">
                <a:solidFill>
                  <a:prstClr val="black"/>
                </a:solidFill>
                <a:latin typeface="Calibri" panose="020F0502020204030204"/>
              </a:rPr>
              <a:t>Linear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850422-2480-6BAF-27FA-453165CA464B}"/>
              </a:ext>
            </a:extLst>
          </p:cNvPr>
          <p:cNvSpPr txBox="1"/>
          <p:nvPr/>
        </p:nvSpPr>
        <p:spPr>
          <a:xfrm>
            <a:off x="8629651" y="4179806"/>
            <a:ext cx="37147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Y: Response Variable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X: Covariate / Ind.,              var/Regressors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m: slope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b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9F8208-1DEB-8143-795E-F49A04E1348E}"/>
                  </a:ext>
                </a:extLst>
              </p:cNvPr>
              <p:cNvSpPr txBox="1"/>
              <p:nvPr/>
            </p:nvSpPr>
            <p:spPr>
              <a:xfrm>
                <a:off x="9695463" y="5934132"/>
                <a:ext cx="10842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P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9F8208-1DEB-8143-795E-F49A04E13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5463" y="5934132"/>
                <a:ext cx="1084208" cy="276999"/>
              </a:xfrm>
              <a:prstGeom prst="rect">
                <a:avLst/>
              </a:prstGeom>
              <a:blipFill>
                <a:blip r:embed="rId4"/>
                <a:stretch>
                  <a:fillRect l="-4651" b="-8696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74030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152400"/>
            <a:ext cx="8229600" cy="1143000"/>
          </a:xfrm>
        </p:spPr>
        <p:txBody>
          <a:bodyPr/>
          <a:lstStyle/>
          <a:p>
            <a:r>
              <a:rPr lang="en-US"/>
              <a:t>Bias-Variance Tradeoff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990600"/>
            <a:ext cx="8229600" cy="4876800"/>
          </a:xfrm>
        </p:spPr>
        <p:txBody>
          <a:bodyPr>
            <a:normAutofit/>
          </a:bodyPr>
          <a:lstStyle/>
          <a:p>
            <a:r>
              <a:rPr lang="en-US"/>
              <a:t>So far we have minimized the error (loss) with respect to </a:t>
            </a:r>
            <a:r>
              <a:rPr lang="en-US" b="1"/>
              <a:t>training data</a:t>
            </a:r>
          </a:p>
          <a:p>
            <a:pPr lvl="1"/>
            <a:r>
              <a:rPr lang="en-US"/>
              <a:t>Low training error does not imply good expected performance: </a:t>
            </a:r>
            <a:r>
              <a:rPr lang="en-US" b="1"/>
              <a:t>over-fitting</a:t>
            </a:r>
            <a:r>
              <a:rPr lang="en-US"/>
              <a:t> </a:t>
            </a:r>
          </a:p>
          <a:p>
            <a:r>
              <a:rPr lang="en-US"/>
              <a:t>We would like to reason about the </a:t>
            </a:r>
            <a:r>
              <a:rPr lang="en-US" b="1"/>
              <a:t>expected loss (Prediction Risk) </a:t>
            </a:r>
            <a:r>
              <a:rPr lang="en-US"/>
              <a:t>over:</a:t>
            </a:r>
          </a:p>
          <a:p>
            <a:pPr lvl="1"/>
            <a:r>
              <a:rPr lang="en-US"/>
              <a:t>Training Data: {(y</a:t>
            </a:r>
            <a:r>
              <a:rPr lang="en-US" baseline="-25000"/>
              <a:t>1</a:t>
            </a:r>
            <a:r>
              <a:rPr lang="en-US"/>
              <a:t>, x</a:t>
            </a:r>
            <a:r>
              <a:rPr lang="en-US" baseline="-25000"/>
              <a:t>1</a:t>
            </a:r>
            <a:r>
              <a:rPr lang="en-US"/>
              <a:t>), …, (</a:t>
            </a:r>
            <a:r>
              <a:rPr lang="en-US" err="1"/>
              <a:t>y</a:t>
            </a:r>
            <a:r>
              <a:rPr lang="en-US" baseline="-25000" err="1"/>
              <a:t>n</a:t>
            </a:r>
            <a:r>
              <a:rPr lang="en-US"/>
              <a:t>, </a:t>
            </a:r>
            <a:r>
              <a:rPr lang="en-US" err="1"/>
              <a:t>x</a:t>
            </a:r>
            <a:r>
              <a:rPr lang="en-US" baseline="-25000" err="1"/>
              <a:t>n</a:t>
            </a:r>
            <a:r>
              <a:rPr lang="en-US"/>
              <a:t>)}</a:t>
            </a:r>
          </a:p>
          <a:p>
            <a:pPr lvl="1"/>
            <a:r>
              <a:rPr lang="en-US"/>
              <a:t>Test point: (y</a:t>
            </a:r>
            <a:r>
              <a:rPr lang="en-US" baseline="-25000"/>
              <a:t>*</a:t>
            </a:r>
            <a:r>
              <a:rPr lang="en-US"/>
              <a:t>, x</a:t>
            </a:r>
            <a:r>
              <a:rPr lang="en-US" baseline="-25000"/>
              <a:t>*</a:t>
            </a:r>
            <a:r>
              <a:rPr lang="en-US"/>
              <a:t>)</a:t>
            </a:r>
          </a:p>
          <a:p>
            <a:r>
              <a:rPr lang="en-US"/>
              <a:t>We will decompose the expected loss into: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5839703"/>
            <a:ext cx="8763000" cy="44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6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4B82A-F631-E043-897B-E007A8A8E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Bias-Variance Trade Off (Intuition)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F5D86-0F3D-6140-B634-041EDE022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66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Bias Variance Plot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7099" r="-7099"/>
          <a:stretch>
            <a:fillRect/>
          </a:stretch>
        </p:blipFill>
        <p:spPr>
          <a:xfrm>
            <a:off x="1981200" y="1722438"/>
            <a:ext cx="8229600" cy="4525962"/>
          </a:xfrm>
        </p:spPr>
      </p:pic>
      <p:sp>
        <p:nvSpPr>
          <p:cNvPr id="3" name="TextBox 2"/>
          <p:cNvSpPr txBox="1"/>
          <p:nvPr/>
        </p:nvSpPr>
        <p:spPr>
          <a:xfrm>
            <a:off x="5567212" y="6552535"/>
            <a:ext cx="510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from http://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scott.fortmann-roe.com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/docs/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BiasVariance.html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13725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B871D-C731-A946-91E8-4187812C3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Bias Variance Application in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0BBBB-D979-6B47-9DB5-1942BB467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2446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5DB7F-D4F4-6A48-CD08-84ADFA828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C9628-7947-3F95-A29C-4A18D0F43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5137002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1B46F-8DDD-EB23-09E1-521ADE5363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K" dirty="0"/>
              <a:t>Regularization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E2AAA9-868C-13D0-5487-88EE7937EB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4E9BE2-DD50-4640-B8CA-9F3E9965372B}"/>
              </a:ext>
            </a:extLst>
          </p:cNvPr>
          <p:cNvSpPr txBox="1"/>
          <p:nvPr/>
        </p:nvSpPr>
        <p:spPr>
          <a:xfrm>
            <a:off x="564776" y="6488668"/>
            <a:ext cx="11371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PK" dirty="0"/>
              <a:t>lides from: </a:t>
            </a:r>
            <a:r>
              <a:rPr lang="en-GB" dirty="0"/>
              <a:t>https://</a:t>
            </a:r>
            <a:r>
              <a:rPr lang="en-GB" dirty="0" err="1"/>
              <a:t>harvard-iacs.github.io</a:t>
            </a:r>
            <a:r>
              <a:rPr lang="en-GB" dirty="0"/>
              <a:t>/2019-CS109A/lectures/lecture8/presentation/Lecture8a_Regularization.pptx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3269815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Regularization: An 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idea of regularization revolves around modifying the loss function L; in particular, we add a regularization term that penalizes some specified properties of the model parameters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sz="2400" dirty="0"/>
                  <a:t> is a scalar that gives the weight (or importance) of the regularization term.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Fitting the model using the modified loss function </a:t>
                </a:r>
                <a:r>
                  <a:rPr lang="en-US" sz="2400" i="1" dirty="0" err="1"/>
                  <a:t>L</a:t>
                </a:r>
                <a:r>
                  <a:rPr lang="en-US" sz="2400" i="1" baseline="-25000" dirty="0" err="1"/>
                  <a:t>reg</a:t>
                </a:r>
                <a:r>
                  <a:rPr lang="en-US" sz="2400" dirty="0"/>
                  <a:t> would result in model parameters with desirable properties (specified by </a:t>
                </a:r>
                <a:r>
                  <a:rPr lang="en-US" sz="2400" i="1" dirty="0"/>
                  <a:t>R</a:t>
                </a:r>
                <a:r>
                  <a:rPr lang="en-US" sz="2400" dirty="0"/>
                  <a:t>).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1535" b="-109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616E8F-BF65-1643-9F00-FF84D0665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859" y="2812538"/>
            <a:ext cx="4148119" cy="40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04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644711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Since we wish to discourage extreme values in model parameter, we need to choose a regularization term that penalizes parameter magnitudes. For our loss function, we will again use MSE.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Together our regularized loss function is: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Note that              is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1 </a:t>
            </a:r>
            <a:r>
              <a:rPr lang="en-US" sz="2400" dirty="0"/>
              <a:t>norm of the vector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616E8F-BF65-1643-9F00-FF84D0665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303" y="3071469"/>
            <a:ext cx="6716629" cy="10665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447" y="4160785"/>
            <a:ext cx="711700" cy="7247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542" y="4987216"/>
            <a:ext cx="2412152" cy="115908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987553" y="3805518"/>
            <a:ext cx="766482" cy="45720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1464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632680" cy="2111143"/>
          </a:xfrm>
        </p:spPr>
        <p:txBody>
          <a:bodyPr/>
          <a:lstStyle/>
          <a:p>
            <a:r>
              <a:rPr lang="en-US" sz="2400" dirty="0"/>
              <a:t>Alternatively, we can choose a regularization term that penalizes the squares of the parameter magnitudes. Then, our regularized loss function is: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Note that               is the square of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2  </a:t>
            </a:r>
            <a:r>
              <a:rPr lang="en-US" sz="2400" dirty="0"/>
              <a:t>norm of the vector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</a:p>
          <a:p>
            <a:endParaRPr lang="en-US" sz="2400" b="1" i="1" dirty="0">
              <a:latin typeface="Symbol" charset="2"/>
              <a:ea typeface="Symbol" charset="2"/>
              <a:cs typeface="Symbol" charset="2"/>
            </a:endParaRPr>
          </a:p>
          <a:p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616E8F-BF65-1643-9F00-FF84D0665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165" y="2242626"/>
            <a:ext cx="6731669" cy="11425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414" y="3553264"/>
            <a:ext cx="813758" cy="7168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952" y="4626818"/>
            <a:ext cx="2181058" cy="1131296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8269942" y="3025652"/>
            <a:ext cx="766482" cy="45720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534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In both ridge and LASSO regression, we see that the larger our choice of the </a:t>
            </a:r>
            <a:r>
              <a:rPr lang="en-US" sz="2400" b="1" dirty="0"/>
              <a:t>regularization parameter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l, </a:t>
            </a:r>
            <a:r>
              <a:rPr lang="en-US" sz="2400" dirty="0"/>
              <a:t>the more heavily we penalize large values in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b,</a:t>
            </a:r>
            <a:endParaRPr lang="en-US" sz="24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If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 </a:t>
            </a:r>
            <a:r>
              <a:rPr lang="en-US" sz="2400" dirty="0"/>
              <a:t>is close to zero, we recover the MSE, i.e. ridge and LASSO regression is just ordinary regression.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If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 </a:t>
            </a:r>
            <a:r>
              <a:rPr lang="en-US" sz="2400" dirty="0"/>
              <a:t>is sufficiently large, the MSE term in the regularized loss function will be insignificant and the regularization term will force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>
                <a:latin typeface="Karla" charset="0"/>
                <a:ea typeface="Karla" charset="0"/>
                <a:cs typeface="Karla" charset="0"/>
              </a:rPr>
              <a:t>ridge</a:t>
            </a:r>
            <a:r>
              <a:rPr lang="en-US" sz="2400" dirty="0"/>
              <a:t> and </a:t>
            </a:r>
            <a:r>
              <a:rPr lang="en-US" sz="2400" b="1" i="1" dirty="0" err="1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 err="1">
                <a:latin typeface="Karla" charset="0"/>
                <a:ea typeface="Karla" charset="0"/>
                <a:cs typeface="Karla" charset="0"/>
              </a:rPr>
              <a:t>LASSO</a:t>
            </a:r>
            <a:r>
              <a:rPr lang="en-US" sz="2400" baseline="-250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/>
              <a:t>to be close to zero.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To avoid ad-hoc choices, we should select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</a:t>
            </a:r>
            <a:r>
              <a:rPr lang="en-US" sz="2400" dirty="0"/>
              <a:t> using cross-validation.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616E8F-BF65-1643-9F00-FF84D0665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3448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EDA5C-8D38-E247-BFFF-06CC9D3AD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B55CF-31FA-6B44-8BC5-592D1C64DA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Input: data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Goal: learn values of variable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Question: How many points in a plane do we need to fit a line through it?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B55CF-31FA-6B44-8BC5-592D1C64DA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26019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Ridge, LASSO - Computational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/>
              <a:t>Solution to ridge regression:</a:t>
            </a:r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400" dirty="0"/>
              <a:t>The solution to the LASSO regression:</a:t>
            </a:r>
          </a:p>
          <a:p>
            <a:pPr>
              <a:spcAft>
                <a:spcPts val="600"/>
              </a:spcAft>
            </a:pPr>
            <a:endParaRPr lang="en-US" sz="2400" dirty="0"/>
          </a:p>
          <a:p>
            <a:pPr marL="457182" lvl="1" indent="0">
              <a:spcAft>
                <a:spcPts val="600"/>
              </a:spcAft>
              <a:buNone/>
            </a:pPr>
            <a:r>
              <a:rPr lang="en-US" dirty="0"/>
              <a:t>LASSO has no conventional analytical solution, as the L1 norm has no derivative at 0. We can, however, use the concept of </a:t>
            </a:r>
            <a:r>
              <a:rPr lang="en-US" dirty="0" err="1">
                <a:solidFill>
                  <a:srgbClr val="C00000"/>
                </a:solidFill>
              </a:rPr>
              <a:t>subdifferential</a:t>
            </a:r>
            <a:r>
              <a:rPr lang="en-US" dirty="0"/>
              <a:t> or </a:t>
            </a:r>
            <a:r>
              <a:rPr lang="en-US" dirty="0" err="1">
                <a:solidFill>
                  <a:srgbClr val="C00000"/>
                </a:solidFill>
              </a:rPr>
              <a:t>subgradient</a:t>
            </a:r>
            <a:r>
              <a:rPr lang="en-US" dirty="0"/>
              <a:t> to find a manageable expression. See a</a:t>
            </a:r>
            <a:r>
              <a:rPr lang="mr-IN" dirty="0"/>
              <a:t>–</a:t>
            </a:r>
            <a:r>
              <a:rPr lang="en-US" dirty="0"/>
              <a:t>sec2 for details. 	</a:t>
            </a:r>
            <a:r>
              <a:rPr lang="en-US" sz="2000" dirty="0"/>
              <a:t>				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616E8F-BF65-1643-9F00-FF84D0665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569" y="2012678"/>
            <a:ext cx="4186989" cy="4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5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Parameter with a Validation </a:t>
            </a:r>
            <a:r>
              <a:rPr lang="en-US" dirty="0" err="1"/>
              <a:t>Seet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The solution of the Ridge/Lasso regression involves three steps: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Select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l 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Find the minimum of the ridge/Lasso regression loss function (using the formula for ridge) and record the  </a:t>
            </a:r>
            <a:r>
              <a:rPr lang="en-US" i="1" dirty="0"/>
              <a:t>MSE</a:t>
            </a:r>
            <a:r>
              <a:rPr lang="en-US" baseline="30000" dirty="0"/>
              <a:t> </a:t>
            </a:r>
            <a:r>
              <a:rPr lang="en-US" dirty="0"/>
              <a:t> </a:t>
            </a:r>
            <a:r>
              <a:rPr lang="en-US" b="1" dirty="0"/>
              <a:t>on </a:t>
            </a:r>
            <a:r>
              <a:rPr lang="en-US" b="1"/>
              <a:t>the validation set</a:t>
            </a:r>
            <a:r>
              <a:rPr lang="en-US" dirty="0"/>
              <a:t>. 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Find the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 l</a:t>
            </a:r>
            <a:r>
              <a:rPr lang="en-US" dirty="0"/>
              <a:t> that gives the smallest</a:t>
            </a:r>
            <a:r>
              <a:rPr lang="en-US" i="1" dirty="0"/>
              <a:t> MSE</a:t>
            </a:r>
            <a:endParaRPr lang="en-US" baseline="30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616E8F-BF65-1643-9F00-FF84D0665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6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6501510" y="3245892"/>
            <a:ext cx="4747059" cy="1567301"/>
            <a:chOff x="1752276" y="1849318"/>
            <a:chExt cx="4747059" cy="1567301"/>
          </a:xfrm>
        </p:grpSpPr>
        <p:sp>
          <p:nvSpPr>
            <p:cNvPr id="24" name="Oval 23"/>
            <p:cNvSpPr/>
            <p:nvPr/>
          </p:nvSpPr>
          <p:spPr>
            <a:xfrm rot="18916619">
              <a:off x="3218979" y="2448760"/>
              <a:ext cx="1755020" cy="577602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 rot="18916619">
              <a:off x="2192409" y="1974795"/>
              <a:ext cx="3897644" cy="128685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 rot="18916619">
              <a:off x="1752276" y="1849318"/>
              <a:ext cx="4747059" cy="1567301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274244" y="4164506"/>
            <a:ext cx="1747459" cy="1791051"/>
            <a:chOff x="2164154" y="3756858"/>
            <a:chExt cx="1747459" cy="1791051"/>
          </a:xfrm>
        </p:grpSpPr>
        <p:sp>
          <p:nvSpPr>
            <p:cNvPr id="14" name="Rectangle 13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Regularization (LASSO)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𝐿𝐴𝑆𝑆𝑂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𝒙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616E8F-BF65-1643-9F00-FF84D0665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767537" y="3109260"/>
            <a:ext cx="3249927" cy="3288314"/>
            <a:chOff x="1655805" y="2662545"/>
            <a:chExt cx="3249927" cy="3288314"/>
          </a:xfrm>
        </p:grpSpPr>
        <p:grpSp>
          <p:nvGrpSpPr>
            <p:cNvPr id="10" name="Group 9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𝛽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𝛽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497315" y="2395658"/>
                <a:ext cx="7371080" cy="7259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mr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0" lang="is-I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𝑛</m:t>
                        </m:r>
                      </m:sup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|</m:t>
                        </m:r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−</m:t>
                        </m:r>
                      </m:e>
                    </m:nary>
                    <m:sSubSup>
                      <m:sSubSup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𝜷</m:t>
                            </m:r>
                          </m:e>
                        </m:acc>
                      </m:e>
                      <m:sub/>
                      <m:sup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𝐿𝐴𝑆𝑆</m:t>
                        </m:r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𝑂</m:t>
                            </m:r>
                          </m:e>
                          <m:sup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𝑇</m:t>
                            </m:r>
                          </m:sup>
                        </m:sSup>
                      </m:sup>
                    </m:sSubSup>
                    <m:r>
                      <a:rPr kumimoji="0" lang="en-US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</a:rPr>
                      <m:t>𝒙</m:t>
                    </m:r>
                    <m:sSup>
                      <m:sSup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=D</a:t>
                </a: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315" y="2395658"/>
                <a:ext cx="7371080" cy="725904"/>
              </a:xfrm>
              <a:prstGeom prst="rect">
                <a:avLst/>
              </a:prstGeom>
              <a:blipFill rotWithShape="0">
                <a:blip r:embed="rId5"/>
                <a:stretch>
                  <a:fillRect b="-10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/>
          <p:cNvGrpSpPr/>
          <p:nvPr/>
        </p:nvGrpSpPr>
        <p:grpSpPr>
          <a:xfrm>
            <a:off x="8404272" y="4049503"/>
            <a:ext cx="747962" cy="426693"/>
            <a:chOff x="3606026" y="2722340"/>
            <a:chExt cx="747962" cy="4266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3606026" y="2764697"/>
                  <a:ext cx="747962" cy="3843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𝛽</m:t>
                                </m:r>
                              </m:e>
                            </m:acc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𝑀𝑆𝐸</m:t>
                            </m:r>
                          </m:sup>
                        </m:sSup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6026" y="2764697"/>
                  <a:ext cx="747962" cy="38433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7937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4076794" y="2722340"/>
              <a:ext cx="45561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767537" y="2127451"/>
                <a:ext cx="2626938" cy="1172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kumimoji="0" lang="is-I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𝑗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𝐽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ea typeface="+mn-ea"/>
                                          <a:cs typeface="+mn-cs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𝐿𝐴𝑆𝑆𝑂</m:t>
                                  </m:r>
                                </m:sup>
                              </m:sSubSup>
                            </m:e>
                          </m:d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𝐶</m:t>
                          </m:r>
                        </m:e>
                      </m:nary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37" y="2127451"/>
                <a:ext cx="2626938" cy="117262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 </m:t>
                          </m:r>
                          <m:sSup>
                            <m:sSup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>
                                          <a:lumMod val="75000"/>
                                          <a:lumOff val="25000"/>
                                        </a:prst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sz="2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>
                                          <a:lumMod val="75000"/>
                                          <a:lumOff val="25000"/>
                                        </a:prst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  <m:sup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𝐿𝐴𝑆𝑆𝑂</m:t>
                              </m:r>
                            </m:sup>
                          </m:sSup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kumimoji="0" lang="en-US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argmin</m:t>
                          </m:r>
                        </m:fName>
                        <m:e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𝐿𝐴𝑆𝑆𝑂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/>
          <p:cNvGrpSpPr/>
          <p:nvPr/>
        </p:nvGrpSpPr>
        <p:grpSpPr>
          <a:xfrm>
            <a:off x="6397212" y="3312174"/>
            <a:ext cx="3249927" cy="3288314"/>
            <a:chOff x="1655805" y="2662545"/>
            <a:chExt cx="3249927" cy="3288314"/>
          </a:xfrm>
        </p:grpSpPr>
        <p:grpSp>
          <p:nvGrpSpPr>
            <p:cNvPr id="42" name="Group 41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𝛽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𝛽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Oval 46"/>
          <p:cNvSpPr/>
          <p:nvPr/>
        </p:nvSpPr>
        <p:spPr>
          <a:xfrm rot="18916619">
            <a:off x="7590616" y="3704259"/>
            <a:ext cx="2532887" cy="833609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466120" y="4080502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MSE=D</a:t>
            </a:r>
          </a:p>
        </p:txBody>
      </p:sp>
    </p:spTree>
    <p:extLst>
      <p:ext uri="{BB962C8B-B14F-4D97-AF65-F5344CB8AC3E}">
        <p14:creationId xmlns:p14="http://schemas.microsoft.com/office/powerpoint/2010/main" val="80867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1000" fill="hold"/>
                                        <p:tgtEl>
                                          <p:spTgt spid="4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1000" fill="hold"/>
                                        <p:tgtEl>
                                          <p:spTgt spid="47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2" grpId="0"/>
      <p:bldP spid="38" grpId="0"/>
      <p:bldP spid="39" grpId="0"/>
      <p:bldP spid="47" grpId="0" animBg="1"/>
      <p:bldP spid="47" grpId="1" animBg="1"/>
      <p:bldP spid="47" grpId="2" animBg="1"/>
      <p:bldP spid="4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363" y="1936100"/>
            <a:ext cx="5685521" cy="56855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Regularization (LASSO)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𝐿𝐴𝑆𝑆𝑂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𝒙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616E8F-BF65-1643-9F00-FF84D0665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164864" y="2013392"/>
                <a:ext cx="2998940" cy="11726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kumimoji="0" lang="is-I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𝑗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𝐽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ea typeface="+mn-ea"/>
                                          <a:cs typeface="+mn-cs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𝐿𝐴𝑆𝑆𝑂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64" y="2013392"/>
                <a:ext cx="2998940" cy="117262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 </m:t>
                          </m:r>
                          <m:sSup>
                            <m:sSup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>
                                          <a:lumMod val="75000"/>
                                          <a:lumOff val="25000"/>
                                        </a:prst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sz="2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>
                                          <a:lumMod val="75000"/>
                                          <a:lumOff val="25000"/>
                                        </a:prst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  <m:sup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𝐿𝐴𝑆𝑆𝑂</m:t>
                              </m:r>
                            </m:sup>
                          </m:sSup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kumimoji="0" lang="en-US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argmin</m:t>
                          </m:r>
                        </m:fName>
                        <m:e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𝐿𝐴𝑆𝑆𝑂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/>
              <p:cNvSpPr txBox="1">
                <a:spLocks/>
              </p:cNvSpPr>
              <p:nvPr/>
            </p:nvSpPr>
            <p:spPr>
              <a:xfrm>
                <a:off x="3163804" y="1903748"/>
                <a:ext cx="10327008" cy="2111143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182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</a:rPr>
                            <m:t>𝐿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</a:rPr>
                            <m:t>𝑀𝑆𝐸</m:t>
                          </m:r>
                        </m:sub>
                      </m:sSub>
                      <m:d>
                        <m:d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kumimoji="0" lang="en-US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</a:rPr>
                            <m:t>𝜷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kumimoji="0" lang="mr-I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</a:rPr>
                            <m:t>1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is-I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</a:rPr>
                            <m:t>𝑖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</a:rPr>
                            <m:t>=1</m:t>
                          </m:r>
                        </m:sub>
                        <m:sup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</a:rPr>
                            <m:t>𝑛</m:t>
                          </m:r>
                        </m:sup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</a:rPr>
                            <m:t>|</m:t>
                          </m:r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</a:rPr>
                            <m:t>−</m:t>
                          </m:r>
                        </m:e>
                      </m:nary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kumimoji="0" lang="en-US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</a:rPr>
                            <m:t>𝜷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</a:rPr>
                            <m:t>𝑇</m:t>
                          </m:r>
                        </m:sup>
                      </m:sSup>
                      <m:r>
                        <a:rPr kumimoji="0" lang="en-US" sz="2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</a:rPr>
                        <m:t>𝒙</m:t>
                      </m:r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r>
                                <a:rPr kumimoji="0" lang="en-US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Karla"/>
                  <a:ea typeface="+mn-ea"/>
                </a:endParaRPr>
              </a:p>
            </p:txBody>
          </p:sp>
        </mc:Choice>
        <mc:Fallback xmlns="">
          <p:sp>
            <p:nvSpPr>
              <p:cNvPr id="3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804" y="1903748"/>
                <a:ext cx="10327008" cy="21111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98" y="2174789"/>
            <a:ext cx="5365212" cy="536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929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6501510" y="3245892"/>
            <a:ext cx="4747059" cy="1567301"/>
            <a:chOff x="1752276" y="1849318"/>
            <a:chExt cx="4747059" cy="1567301"/>
          </a:xfrm>
        </p:grpSpPr>
        <p:sp>
          <p:nvSpPr>
            <p:cNvPr id="24" name="Oval 23"/>
            <p:cNvSpPr/>
            <p:nvPr/>
          </p:nvSpPr>
          <p:spPr>
            <a:xfrm rot="18916619">
              <a:off x="3218979" y="2448760"/>
              <a:ext cx="1755020" cy="577602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 rot="18916619">
              <a:off x="2192409" y="1974795"/>
              <a:ext cx="3897644" cy="128685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 rot="18916619">
              <a:off x="1752276" y="1849318"/>
              <a:ext cx="4747059" cy="1567301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274244" y="4164506"/>
            <a:ext cx="1747459" cy="1791051"/>
            <a:chOff x="2164154" y="3756858"/>
            <a:chExt cx="1747459" cy="1791051"/>
          </a:xfrm>
        </p:grpSpPr>
        <p:sp>
          <p:nvSpPr>
            <p:cNvPr id="14" name="Rectangle 13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Regularization (LASSO)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𝐿𝐴𝑆𝑆𝑂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𝒙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616E8F-BF65-1643-9F00-FF84D0665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767537" y="3109260"/>
            <a:ext cx="3249927" cy="3288314"/>
            <a:chOff x="1655805" y="2662545"/>
            <a:chExt cx="3249927" cy="3288314"/>
          </a:xfrm>
        </p:grpSpPr>
        <p:grpSp>
          <p:nvGrpSpPr>
            <p:cNvPr id="10" name="Group 9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𝛽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𝛽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497315" y="2395658"/>
                <a:ext cx="7371080" cy="7259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mr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0" lang="is-I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𝑛</m:t>
                        </m:r>
                      </m:sup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|</m:t>
                        </m:r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−</m:t>
                        </m:r>
                      </m:e>
                    </m:nary>
                    <m:sSubSup>
                      <m:sSubSup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𝜷</m:t>
                            </m:r>
                          </m:e>
                        </m:acc>
                      </m:e>
                      <m:sub/>
                      <m:sup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𝐿𝐴𝑆𝑆</m:t>
                        </m:r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𝑂</m:t>
                            </m:r>
                          </m:e>
                          <m:sup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𝑇</m:t>
                            </m:r>
                          </m:sup>
                        </m:sSup>
                      </m:sup>
                    </m:sSubSup>
                    <m:r>
                      <a:rPr kumimoji="0" lang="en-US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</a:rPr>
                      <m:t>𝒙</m:t>
                    </m:r>
                    <m:sSup>
                      <m:sSup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=D</a:t>
                </a: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315" y="2395658"/>
                <a:ext cx="7371080" cy="725904"/>
              </a:xfrm>
              <a:prstGeom prst="rect">
                <a:avLst/>
              </a:prstGeom>
              <a:blipFill rotWithShape="0">
                <a:blip r:embed="rId5"/>
                <a:stretch>
                  <a:fillRect b="-10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/>
          <p:cNvGrpSpPr/>
          <p:nvPr/>
        </p:nvGrpSpPr>
        <p:grpSpPr>
          <a:xfrm>
            <a:off x="8404272" y="4049503"/>
            <a:ext cx="747962" cy="426693"/>
            <a:chOff x="3606026" y="2722340"/>
            <a:chExt cx="747962" cy="4266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3606026" y="2764697"/>
                  <a:ext cx="747962" cy="3843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𝛽</m:t>
                                </m:r>
                              </m:e>
                            </m:acc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𝑀𝑆𝐸</m:t>
                            </m:r>
                          </m:sup>
                        </m:sSup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6026" y="2764697"/>
                  <a:ext cx="747962" cy="38433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7937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4076794" y="2722340"/>
              <a:ext cx="45561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767537" y="2127451"/>
                <a:ext cx="2626938" cy="1172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kumimoji="0" lang="is-I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𝑗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𝐽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ea typeface="+mn-ea"/>
                                          <a:cs typeface="+mn-cs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𝐿𝐴𝑆𝑆𝑂</m:t>
                                  </m:r>
                                </m:sup>
                              </m:sSubSup>
                            </m:e>
                          </m:d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𝐶</m:t>
                          </m:r>
                        </m:e>
                      </m:nary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37" y="2127451"/>
                <a:ext cx="2626938" cy="117262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 </m:t>
                          </m:r>
                          <m:sSup>
                            <m:sSup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>
                                          <a:lumMod val="75000"/>
                                          <a:lumOff val="25000"/>
                                        </a:prst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sz="2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>
                                          <a:lumMod val="75000"/>
                                          <a:lumOff val="25000"/>
                                        </a:prst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  <m:sup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𝐿𝐴𝑆𝑆𝑂</m:t>
                              </m:r>
                            </m:sup>
                          </m:sSup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kumimoji="0" lang="en-US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argmin</m:t>
                          </m:r>
                        </m:fName>
                        <m:e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𝐿𝐴𝑆𝑆𝑂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/>
          <p:cNvGrpSpPr/>
          <p:nvPr/>
        </p:nvGrpSpPr>
        <p:grpSpPr>
          <a:xfrm>
            <a:off x="6397212" y="3312174"/>
            <a:ext cx="3249927" cy="3288314"/>
            <a:chOff x="1655805" y="2662545"/>
            <a:chExt cx="3249927" cy="3288314"/>
          </a:xfrm>
        </p:grpSpPr>
        <p:grpSp>
          <p:nvGrpSpPr>
            <p:cNvPr id="42" name="Group 41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𝛽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𝛽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Oval 46"/>
          <p:cNvSpPr/>
          <p:nvPr/>
        </p:nvSpPr>
        <p:spPr>
          <a:xfrm rot="18916619">
            <a:off x="7590616" y="3704259"/>
            <a:ext cx="2532887" cy="833609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466120" y="4080502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MSE=D</a:t>
            </a:r>
          </a:p>
        </p:txBody>
      </p:sp>
    </p:spTree>
    <p:extLst>
      <p:ext uri="{BB962C8B-B14F-4D97-AF65-F5344CB8AC3E}">
        <p14:creationId xmlns:p14="http://schemas.microsoft.com/office/powerpoint/2010/main" val="13605004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Regularization (LASSO)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616E8F-BF65-1643-9F00-FF84D0665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4627700" y="4206309"/>
            <a:ext cx="1747459" cy="1791051"/>
            <a:chOff x="2164154" y="3756858"/>
            <a:chExt cx="1747459" cy="1791051"/>
          </a:xfrm>
        </p:grpSpPr>
        <p:sp>
          <p:nvSpPr>
            <p:cNvPr id="14" name="Rectangle 13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67537" y="3109260"/>
            <a:ext cx="3249927" cy="3288314"/>
            <a:chOff x="767537" y="3109260"/>
            <a:chExt cx="3249927" cy="3288314"/>
          </a:xfrm>
        </p:grpSpPr>
        <p:grpSp>
          <p:nvGrpSpPr>
            <p:cNvPr id="9" name="Group 8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6" name="Straight Arrow Connector 5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Arrow Connector 6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𝛽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/>
          <p:cNvGrpSpPr/>
          <p:nvPr/>
        </p:nvGrpSpPr>
        <p:grpSpPr>
          <a:xfrm>
            <a:off x="6397212" y="3312174"/>
            <a:ext cx="3249927" cy="3288314"/>
            <a:chOff x="1655805" y="2662545"/>
            <a:chExt cx="3249927" cy="3288314"/>
          </a:xfrm>
        </p:grpSpPr>
        <p:grpSp>
          <p:nvGrpSpPr>
            <p:cNvPr id="42" name="Group 41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𝛽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𝛽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6696003" y="3382055"/>
            <a:ext cx="4747059" cy="1567301"/>
            <a:chOff x="6547071" y="3213882"/>
            <a:chExt cx="4747059" cy="1567301"/>
          </a:xfrm>
        </p:grpSpPr>
        <p:grpSp>
          <p:nvGrpSpPr>
            <p:cNvPr id="13" name="Group 12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8404272" y="4049503"/>
                <a:ext cx="747962" cy="426693"/>
                <a:chOff x="3606026" y="2722340"/>
                <a:chExt cx="747962" cy="42669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27" name="TextBox 2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7937" b="-1269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8" name="Oval 27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34" name="Group 33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24" name="Oval 23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" name="Oval 25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" name="Oval 29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7" name="Oval 46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48" name="TextBox 47"/>
            <p:cNvSpPr txBox="1"/>
            <p:nvPr/>
          </p:nvSpPr>
          <p:spPr>
            <a:xfrm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MSE=D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107049" y="3115411"/>
            <a:ext cx="3249927" cy="3288314"/>
            <a:chOff x="767537" y="3109260"/>
            <a:chExt cx="3249927" cy="3288314"/>
          </a:xfrm>
        </p:grpSpPr>
        <p:grpSp>
          <p:nvGrpSpPr>
            <p:cNvPr id="49" name="Group 48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53" name="Straight Arrow Connector 52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𝛽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/>
          <p:cNvGrpSpPr/>
          <p:nvPr/>
        </p:nvGrpSpPr>
        <p:grpSpPr>
          <a:xfrm>
            <a:off x="3771425" y="2620764"/>
            <a:ext cx="4747059" cy="1567301"/>
            <a:chOff x="6547071" y="3213882"/>
            <a:chExt cx="4747059" cy="1567301"/>
          </a:xfrm>
        </p:grpSpPr>
        <p:grpSp>
          <p:nvGrpSpPr>
            <p:cNvPr id="57" name="Group 56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8404272" y="4049503"/>
                <a:ext cx="747962" cy="426693"/>
                <a:chOff x="3606026" y="2722340"/>
                <a:chExt cx="747962" cy="42669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/>
                    <p:cNvSpPr txBox="1"/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66" name="TextBox 6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7937" b="-1269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7" name="Oval 66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61" name="Group 60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63" name="Oval 62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4" name="Oval 63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5" name="Oval 64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62" name="Oval 61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58" name="TextBox 57"/>
            <p:cNvSpPr txBox="1"/>
            <p:nvPr/>
          </p:nvSpPr>
          <p:spPr>
            <a:xfrm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MSE=D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264505" y="4179560"/>
            <a:ext cx="1747459" cy="1791051"/>
            <a:chOff x="2164154" y="3756858"/>
            <a:chExt cx="1747459" cy="1791051"/>
          </a:xfrm>
        </p:grpSpPr>
        <p:sp>
          <p:nvSpPr>
            <p:cNvPr id="81" name="Rectangle 80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969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Regularization (Ridge)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𝑅𝑖𝑑𝑔𝑒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𝒙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616E8F-BF65-1643-9F00-FF84D0665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767537" y="3109260"/>
            <a:ext cx="3249927" cy="3288314"/>
            <a:chOff x="1655805" y="2662545"/>
            <a:chExt cx="3249927" cy="3288314"/>
          </a:xfrm>
        </p:grpSpPr>
        <p:grpSp>
          <p:nvGrpSpPr>
            <p:cNvPr id="10" name="Group 9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𝛽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𝛽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497315" y="2395658"/>
                <a:ext cx="7371080" cy="7527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mr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0" lang="is-I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𝑛</m:t>
                        </m:r>
                      </m:sup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|</m:t>
                        </m:r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−</m:t>
                        </m:r>
                      </m:e>
                    </m:nary>
                    <m:sSubSup>
                      <m:sSubSup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𝜷</m:t>
                            </m:r>
                          </m:e>
                        </m:acc>
                      </m:e>
                      <m:sub/>
                      <m:sup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𝑅𝑖𝑑𝑔𝑒</m:t>
                            </m:r>
                          </m:e>
                          <m:sup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𝑇</m:t>
                            </m:r>
                          </m:sup>
                        </m:sSup>
                      </m:sup>
                    </m:sSubSup>
                    <m:r>
                      <a:rPr kumimoji="0" lang="en-US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</a:rPr>
                      <m:t>𝒙</m:t>
                    </m:r>
                    <m:sSup>
                      <m:sSup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=D</a:t>
                </a: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315" y="2395658"/>
                <a:ext cx="7371080" cy="752707"/>
              </a:xfrm>
              <a:prstGeom prst="rect">
                <a:avLst/>
              </a:prstGeom>
              <a:blipFill rotWithShape="0">
                <a:blip r:embed="rId5"/>
                <a:stretch>
                  <a:fillRect b="-11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767537" y="2127451"/>
                <a:ext cx="2670988" cy="1172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kumimoji="0" lang="is-I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𝑗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𝐽</m:t>
                          </m:r>
                        </m:sup>
                        <m:e>
                          <m:sSup>
                            <m:sSup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kumimoji="0" lang="en-US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0" lang="en-US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charset="0"/>
                                              <a:ea typeface="+mn-ea"/>
                                              <a:cs typeface="+mn-cs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0" 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ea typeface="+mn-ea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kumimoji="0" 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ea typeface="+mn-ea"/>
                                          <a:cs typeface="+mn-cs"/>
                                        </a:rPr>
                                        <m:t>𝑅𝑖𝑑𝑔𝑒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𝐶</m:t>
                          </m:r>
                        </m:e>
                      </m:nary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37" y="2127451"/>
                <a:ext cx="2670988" cy="117262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513772" y="1180700"/>
                <a:ext cx="3872214" cy="520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 </m:t>
                          </m:r>
                          <m:sSup>
                            <m:sSup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>
                                          <a:lumMod val="75000"/>
                                          <a:lumOff val="25000"/>
                                        </a:prst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sz="2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>
                                          <a:lumMod val="75000"/>
                                          <a:lumOff val="25000"/>
                                        </a:prst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  <m:sup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𝑅𝑖𝑑𝑔𝑒</m:t>
                              </m:r>
                            </m:sup>
                          </m:sSup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kumimoji="0" lang="en-US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argmin</m:t>
                          </m:r>
                        </m:fName>
                        <m:e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𝑅𝑖𝑑𝑔𝑒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772" y="1180700"/>
                <a:ext cx="3872214" cy="52007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/>
          <p:cNvGrpSpPr/>
          <p:nvPr/>
        </p:nvGrpSpPr>
        <p:grpSpPr>
          <a:xfrm>
            <a:off x="6397212" y="3312174"/>
            <a:ext cx="3249927" cy="3288314"/>
            <a:chOff x="1655805" y="2662545"/>
            <a:chExt cx="3249927" cy="3288314"/>
          </a:xfrm>
        </p:grpSpPr>
        <p:grpSp>
          <p:nvGrpSpPr>
            <p:cNvPr id="42" name="Group 41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𝛽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𝛽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/>
          <p:cNvGrpSpPr/>
          <p:nvPr/>
        </p:nvGrpSpPr>
        <p:grpSpPr>
          <a:xfrm>
            <a:off x="1135178" y="4568817"/>
            <a:ext cx="1876786" cy="1517634"/>
            <a:chOff x="1135178" y="4568817"/>
            <a:chExt cx="1876786" cy="1517634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1135178" y="4568817"/>
              <a:ext cx="1517904" cy="1517634"/>
            </a:xfrm>
            <a:prstGeom prst="ellipse">
              <a:avLst/>
            </a:prstGeom>
            <a:noFill/>
            <a:ln w="25400"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703866" y="4970865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 rot="641389">
            <a:off x="6908401" y="3396792"/>
            <a:ext cx="4747059" cy="1567301"/>
            <a:chOff x="6547071" y="3213882"/>
            <a:chExt cx="4747059" cy="1567301"/>
          </a:xfrm>
        </p:grpSpPr>
        <p:grpSp>
          <p:nvGrpSpPr>
            <p:cNvPr id="49" name="Group 48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8404272" y="4049503"/>
                <a:ext cx="747962" cy="426692"/>
                <a:chOff x="3606026" y="2722340"/>
                <a:chExt cx="747962" cy="42669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8" name="TextBox 57"/>
                    <p:cNvSpPr txBox="1"/>
                    <p:nvPr/>
                  </p:nvSpPr>
                  <p:spPr>
                    <a:xfrm rot="20789895">
                      <a:off x="3606026" y="2764696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58" name="TextBox 5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20789895">
                      <a:off x="3606026" y="2764696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4286" b="-1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9" name="Oval 58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53" name="Group 52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55" name="Oval 54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" name="Oval 55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" name="Oval 56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54" name="Oval 53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50" name="TextBox 49"/>
            <p:cNvSpPr txBox="1"/>
            <p:nvPr/>
          </p:nvSpPr>
          <p:spPr>
            <a:xfrm rot="20958611"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MSE=D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84078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Regularization (Ridge)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616E8F-BF65-1643-9F00-FF84D0665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4107049" y="3115411"/>
            <a:ext cx="3249927" cy="3288314"/>
            <a:chOff x="767537" y="3109260"/>
            <a:chExt cx="3249927" cy="3288314"/>
          </a:xfrm>
        </p:grpSpPr>
        <p:grpSp>
          <p:nvGrpSpPr>
            <p:cNvPr id="49" name="Group 48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53" name="Straight Arrow Connector 52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𝛽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/>
          <p:cNvGrpSpPr/>
          <p:nvPr/>
        </p:nvGrpSpPr>
        <p:grpSpPr>
          <a:xfrm rot="641389">
            <a:off x="4751268" y="2601396"/>
            <a:ext cx="4747059" cy="1567301"/>
            <a:chOff x="6547071" y="3213882"/>
            <a:chExt cx="4747059" cy="1567301"/>
          </a:xfrm>
        </p:grpSpPr>
        <p:grpSp>
          <p:nvGrpSpPr>
            <p:cNvPr id="57" name="Group 56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8404272" y="4049503"/>
                <a:ext cx="747962" cy="426692"/>
                <a:chOff x="3606026" y="2722340"/>
                <a:chExt cx="747962" cy="42669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/>
                    <p:cNvSpPr txBox="1"/>
                    <p:nvPr/>
                  </p:nvSpPr>
                  <p:spPr>
                    <a:xfrm rot="20958611">
                      <a:off x="3606026" y="2764696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66" name="TextBox 6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20958611">
                      <a:off x="3606026" y="2764696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7937" b="-1269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7" name="Oval 66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61" name="Group 60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63" name="Oval 62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4" name="Oval 63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5" name="Oval 64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62" name="Oval 61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58" name="TextBox 57"/>
            <p:cNvSpPr txBox="1"/>
            <p:nvPr/>
          </p:nvSpPr>
          <p:spPr>
            <a:xfrm rot="20958611"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MSE=D</a:t>
              </a:r>
            </a:p>
          </p:txBody>
        </p:sp>
      </p:grpSp>
      <p:sp>
        <p:nvSpPr>
          <p:cNvPr id="55" name="Oval 54"/>
          <p:cNvSpPr>
            <a:spLocks noChangeAspect="1"/>
          </p:cNvSpPr>
          <p:nvPr/>
        </p:nvSpPr>
        <p:spPr>
          <a:xfrm>
            <a:off x="4493549" y="4515956"/>
            <a:ext cx="1651406" cy="1651112"/>
          </a:xfrm>
          <a:prstGeom prst="ellipse">
            <a:avLst/>
          </a:prstGeom>
          <a:noFill/>
          <a:ln w="25400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062237" y="5025894"/>
            <a:ext cx="33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6921461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Regularization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616E8F-BF65-1643-9F00-FF84D0665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880431" y="2255032"/>
            <a:ext cx="5391278" cy="3802329"/>
            <a:chOff x="4107049" y="2601396"/>
            <a:chExt cx="5391278" cy="3802329"/>
          </a:xfrm>
        </p:grpSpPr>
        <p:grpSp>
          <p:nvGrpSpPr>
            <p:cNvPr id="40" name="Group 39"/>
            <p:cNvGrpSpPr/>
            <p:nvPr/>
          </p:nvGrpSpPr>
          <p:grpSpPr>
            <a:xfrm>
              <a:off x="4107049" y="3115411"/>
              <a:ext cx="3249927" cy="3288314"/>
              <a:chOff x="767537" y="3109260"/>
              <a:chExt cx="3249927" cy="3288314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767537" y="3121562"/>
                <a:ext cx="3249927" cy="3276012"/>
                <a:chOff x="767537" y="3121562"/>
                <a:chExt cx="3249927" cy="3276012"/>
              </a:xfrm>
            </p:grpSpPr>
            <p:grpSp>
              <p:nvGrpSpPr>
                <p:cNvPr id="51" name="Group 50"/>
                <p:cNvGrpSpPr/>
                <p:nvPr/>
              </p:nvGrpSpPr>
              <p:grpSpPr>
                <a:xfrm>
                  <a:off x="767537" y="3121562"/>
                  <a:ext cx="3101546" cy="3276012"/>
                  <a:chOff x="1655805" y="2674847"/>
                  <a:chExt cx="3101546" cy="3276012"/>
                </a:xfrm>
              </p:grpSpPr>
              <p:cxnSp>
                <p:nvCxnSpPr>
                  <p:cNvPr id="53" name="Straight Arrow Connector 52"/>
                  <p:cNvCxnSpPr/>
                  <p:nvPr/>
                </p:nvCxnSpPr>
                <p:spPr>
                  <a:xfrm flipV="1">
                    <a:off x="1655805" y="4880919"/>
                    <a:ext cx="3101546" cy="12357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Arrow Connector 53"/>
                  <p:cNvCxnSpPr/>
                  <p:nvPr/>
                </p:nvCxnSpPr>
                <p:spPr>
                  <a:xfrm flipH="1" flipV="1">
                    <a:off x="2782398" y="2674847"/>
                    <a:ext cx="18859" cy="3276012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TextBox 51"/>
                    <p:cNvSpPr txBox="1"/>
                    <p:nvPr/>
                  </p:nvSpPr>
                  <p:spPr>
                    <a:xfrm>
                      <a:off x="3553106" y="5425114"/>
                      <a:ext cx="4643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52" name="TextBox 5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53106" y="5425114"/>
                      <a:ext cx="464358" cy="369332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 b="-131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1424806" y="3109260"/>
                    <a:ext cx="4696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24806" y="3109260"/>
                    <a:ext cx="469680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6" name="Group 55"/>
            <p:cNvGrpSpPr/>
            <p:nvPr/>
          </p:nvGrpSpPr>
          <p:grpSpPr>
            <a:xfrm rot="641389">
              <a:off x="4751268" y="2601396"/>
              <a:ext cx="4747059" cy="1567301"/>
              <a:chOff x="6547071" y="3213882"/>
              <a:chExt cx="4747059" cy="1567301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6547071" y="3213882"/>
                <a:ext cx="4747059" cy="1567301"/>
                <a:chOff x="6547071" y="3213882"/>
                <a:chExt cx="4747059" cy="1567301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8404272" y="4049503"/>
                  <a:ext cx="747962" cy="426692"/>
                  <a:chOff x="3606026" y="2722340"/>
                  <a:chExt cx="747962" cy="426692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6" name="TextBox 65"/>
                      <p:cNvSpPr txBox="1"/>
                      <p:nvPr/>
                    </p:nvSpPr>
                    <p:spPr>
                      <a:xfrm rot="20958611">
                        <a:off x="3606026" y="2764696"/>
                        <a:ext cx="747962" cy="38433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0" lang="en-US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ea typeface="+mn-ea"/>
                                          <a:cs typeface="+mn-cs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𝑀𝑆𝐸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6" name="TextBox 6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20958611">
                        <a:off x="3606026" y="2764696"/>
                        <a:ext cx="747962" cy="384336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t="-7937" b="-1269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7" name="Oval 66"/>
                  <p:cNvSpPr>
                    <a:spLocks noChangeAspect="1"/>
                  </p:cNvSpPr>
                  <p:nvPr/>
                </p:nvSpPr>
                <p:spPr>
                  <a:xfrm>
                    <a:off x="4076794" y="2722340"/>
                    <a:ext cx="45561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0" name="Group 59"/>
                <p:cNvGrpSpPr/>
                <p:nvPr/>
              </p:nvGrpSpPr>
              <p:grpSpPr>
                <a:xfrm>
                  <a:off x="6547071" y="3213882"/>
                  <a:ext cx="4747059" cy="1567301"/>
                  <a:chOff x="6501510" y="3217318"/>
                  <a:chExt cx="4747059" cy="1567301"/>
                </a:xfrm>
              </p:grpSpPr>
              <p:grpSp>
                <p:nvGrpSpPr>
                  <p:cNvPr id="61" name="Group 60"/>
                  <p:cNvGrpSpPr/>
                  <p:nvPr/>
                </p:nvGrpSpPr>
                <p:grpSpPr>
                  <a:xfrm>
                    <a:off x="6501510" y="3217318"/>
                    <a:ext cx="4747059" cy="1567301"/>
                    <a:chOff x="1752276" y="1849318"/>
                    <a:chExt cx="4747059" cy="1567301"/>
                  </a:xfrm>
                </p:grpSpPr>
                <p:sp>
                  <p:nvSpPr>
                    <p:cNvPr id="63" name="Oval 62"/>
                    <p:cNvSpPr/>
                    <p:nvPr/>
                  </p:nvSpPr>
                  <p:spPr>
                    <a:xfrm rot="18916619">
                      <a:off x="3218979" y="2448760"/>
                      <a:ext cx="1755020" cy="577602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4" name="Oval 63"/>
                    <p:cNvSpPr/>
                    <p:nvPr/>
                  </p:nvSpPr>
                  <p:spPr>
                    <a:xfrm rot="18916619">
                      <a:off x="2192409" y="1974795"/>
                      <a:ext cx="3897644" cy="1286856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5" name="Oval 64"/>
                    <p:cNvSpPr/>
                    <p:nvPr/>
                  </p:nvSpPr>
                  <p:spPr>
                    <a:xfrm rot="18916619">
                      <a:off x="1752276" y="1849318"/>
                      <a:ext cx="4747059" cy="1567301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62" name="Oval 61"/>
                  <p:cNvSpPr/>
                  <p:nvPr/>
                </p:nvSpPr>
                <p:spPr>
                  <a:xfrm rot="18916619">
                    <a:off x="7590616" y="3704259"/>
                    <a:ext cx="2532887" cy="833609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58" name="TextBox 57"/>
              <p:cNvSpPr txBox="1"/>
              <p:nvPr/>
            </p:nvSpPr>
            <p:spPr>
              <a:xfrm rot="20958611">
                <a:off x="9742491" y="4121063"/>
                <a:ext cx="8579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MSE=D</a:t>
                </a:r>
              </a:p>
            </p:txBody>
          </p:sp>
        </p:grpSp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4493549" y="4515956"/>
              <a:ext cx="1651406" cy="1651112"/>
            </a:xfrm>
            <a:prstGeom prst="ellipse">
              <a:avLst/>
            </a:prstGeom>
            <a:noFill/>
            <a:ln w="254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062237" y="5025894"/>
              <a:ext cx="335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481151" y="2769047"/>
            <a:ext cx="3249927" cy="3288314"/>
            <a:chOff x="767537" y="3109260"/>
            <a:chExt cx="3249927" cy="3288314"/>
          </a:xfrm>
        </p:grpSpPr>
        <p:grpSp>
          <p:nvGrpSpPr>
            <p:cNvPr id="26" name="Group 25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30" name="Straight Arrow Connector 29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𝛽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/>
          <p:cNvGrpSpPr/>
          <p:nvPr/>
        </p:nvGrpSpPr>
        <p:grpSpPr>
          <a:xfrm>
            <a:off x="1145527" y="2274400"/>
            <a:ext cx="4747059" cy="1567301"/>
            <a:chOff x="6547071" y="3213882"/>
            <a:chExt cx="4747059" cy="1567301"/>
          </a:xfrm>
        </p:grpSpPr>
        <p:grpSp>
          <p:nvGrpSpPr>
            <p:cNvPr id="33" name="Group 32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8404272" y="4049503"/>
                <a:ext cx="747962" cy="426693"/>
                <a:chOff x="3606026" y="2722340"/>
                <a:chExt cx="747962" cy="42669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43" name="TextBox 4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7937" b="-14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4" name="Oval 43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6" name="Group 35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37" name="Group 36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39" name="Oval 38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38" name="Oval 37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34" name="TextBox 33"/>
            <p:cNvSpPr txBox="1"/>
            <p:nvPr/>
          </p:nvSpPr>
          <p:spPr>
            <a:xfrm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MSE=D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961452" y="3846010"/>
            <a:ext cx="1747459" cy="1791051"/>
            <a:chOff x="2164154" y="3756858"/>
            <a:chExt cx="1747459" cy="1791051"/>
          </a:xfrm>
        </p:grpSpPr>
        <p:sp>
          <p:nvSpPr>
            <p:cNvPr id="46" name="Rectangle 45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34706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616E8F-BF65-1643-9F00-FF84D0665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7" b="38398"/>
          <a:stretch/>
        </p:blipFill>
        <p:spPr>
          <a:xfrm>
            <a:off x="0" y="872744"/>
            <a:ext cx="12192000" cy="2560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40"/>
          <a:stretch/>
        </p:blipFill>
        <p:spPr>
          <a:xfrm>
            <a:off x="83128" y="3474628"/>
            <a:ext cx="11973690" cy="338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9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25A9154-1C7E-D141-8C96-E95936DE7ECD}"/>
              </a:ext>
            </a:extLst>
          </p:cNvPr>
          <p:cNvGrpSpPr/>
          <p:nvPr/>
        </p:nvGrpSpPr>
        <p:grpSpPr>
          <a:xfrm>
            <a:off x="1609045" y="370115"/>
            <a:ext cx="8973909" cy="6117770"/>
            <a:chOff x="1790131" y="1428756"/>
            <a:chExt cx="5967430" cy="381522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0D89FE2-D9A2-154C-BD05-E7EB7A561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0131" y="1523796"/>
              <a:ext cx="5546663" cy="366079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CF7457-94F5-2B45-82BD-7B3087C213E0}"/>
                </a:ext>
              </a:extLst>
            </p:cNvPr>
            <p:cNvSpPr txBox="1"/>
            <p:nvPr/>
          </p:nvSpPr>
          <p:spPr>
            <a:xfrm>
              <a:off x="3308989" y="1428756"/>
              <a:ext cx="420105" cy="5783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57EFA0-92F3-4E4F-A23B-2D9990574DEB}"/>
                </a:ext>
              </a:extLst>
            </p:cNvPr>
            <p:cNvSpPr txBox="1"/>
            <p:nvPr/>
          </p:nvSpPr>
          <p:spPr>
            <a:xfrm>
              <a:off x="7325407" y="4665636"/>
              <a:ext cx="432154" cy="5783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</a:t>
              </a: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6A170402-88CA-2248-8631-92823C845771}"/>
              </a:ext>
            </a:extLst>
          </p:cNvPr>
          <p:cNvSpPr/>
          <p:nvPr/>
        </p:nvSpPr>
        <p:spPr>
          <a:xfrm>
            <a:off x="3882857" y="4016139"/>
            <a:ext cx="200025" cy="22921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EE09FED-B6B4-9C49-8A63-68526699DD5E}"/>
              </a:ext>
            </a:extLst>
          </p:cNvPr>
          <p:cNvSpPr/>
          <p:nvPr/>
        </p:nvSpPr>
        <p:spPr>
          <a:xfrm>
            <a:off x="3478032" y="5282956"/>
            <a:ext cx="200025" cy="22921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250EAD7-3D86-BC46-82AD-3614A6E9216D}"/>
              </a:ext>
            </a:extLst>
          </p:cNvPr>
          <p:cNvCxnSpPr>
            <a:cxnSpLocks/>
          </p:cNvCxnSpPr>
          <p:nvPr/>
        </p:nvCxnSpPr>
        <p:spPr>
          <a:xfrm flipH="1">
            <a:off x="3200400" y="522513"/>
            <a:ext cx="2071689" cy="596537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480FE02-8718-AE4A-80B1-AA80DAF49629}"/>
              </a:ext>
            </a:extLst>
          </p:cNvPr>
          <p:cNvSpPr/>
          <p:nvPr/>
        </p:nvSpPr>
        <p:spPr>
          <a:xfrm>
            <a:off x="6538936" y="4052880"/>
            <a:ext cx="200025" cy="229216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82F95DA-0AFB-0943-B629-B2B9322A1EF2}"/>
              </a:ext>
            </a:extLst>
          </p:cNvPr>
          <p:cNvSpPr/>
          <p:nvPr/>
        </p:nvSpPr>
        <p:spPr>
          <a:xfrm>
            <a:off x="4719639" y="3533756"/>
            <a:ext cx="200025" cy="229216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1CD77D9-D3A0-7B48-9629-ACE0F0E3D880}"/>
              </a:ext>
            </a:extLst>
          </p:cNvPr>
          <p:cNvCxnSpPr>
            <a:cxnSpLocks/>
          </p:cNvCxnSpPr>
          <p:nvPr/>
        </p:nvCxnSpPr>
        <p:spPr>
          <a:xfrm>
            <a:off x="2643188" y="2971800"/>
            <a:ext cx="6500812" cy="1951912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C74951F4-091D-F940-820E-F5244364ED8B}"/>
              </a:ext>
            </a:extLst>
          </p:cNvPr>
          <p:cNvSpPr/>
          <p:nvPr/>
        </p:nvSpPr>
        <p:spPr>
          <a:xfrm>
            <a:off x="3367082" y="4410071"/>
            <a:ext cx="200025" cy="2292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EBF5BDA-E981-1049-8BF7-F9198964B5DE}"/>
              </a:ext>
            </a:extLst>
          </p:cNvPr>
          <p:cNvSpPr/>
          <p:nvPr/>
        </p:nvSpPr>
        <p:spPr>
          <a:xfrm>
            <a:off x="8091485" y="2205027"/>
            <a:ext cx="200025" cy="2292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3C4825E-980F-844A-8BFE-FF038757BCD1}"/>
              </a:ext>
            </a:extLst>
          </p:cNvPr>
          <p:cNvCxnSpPr>
            <a:cxnSpLocks/>
          </p:cNvCxnSpPr>
          <p:nvPr/>
        </p:nvCxnSpPr>
        <p:spPr>
          <a:xfrm flipH="1">
            <a:off x="1828800" y="1843088"/>
            <a:ext cx="7315200" cy="343986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93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8" grpId="0" animBg="1"/>
      <p:bldP spid="19" grpId="0" animBg="1"/>
      <p:bldP spid="27" grpId="0" animBg="1"/>
      <p:bldP spid="2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7AA1F-8F3A-4C0E-A5BF-4313CFD23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visualized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A3F81-3348-4C68-BE3E-871CE0260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9F1E6-0A42-6342-8A19-FA364A33AB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335463-AC27-4C02-B1BA-A80892D6B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1470836" y="1410891"/>
            <a:ext cx="3646967" cy="40362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6E41D8-5C7F-42B6-93A3-E8B49590561A}"/>
              </a:ext>
            </a:extLst>
          </p:cNvPr>
          <p:cNvSpPr txBox="1"/>
          <p:nvPr/>
        </p:nvSpPr>
        <p:spPr>
          <a:xfrm>
            <a:off x="1063256" y="5582093"/>
            <a:ext cx="4380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ridge estimator is where the constraint and the loss intersect.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6EA77-0E56-42E5-BEE1-368FBF92AEA8}"/>
              </a:ext>
            </a:extLst>
          </p:cNvPr>
          <p:cNvSpPr txBox="1"/>
          <p:nvPr/>
        </p:nvSpPr>
        <p:spPr>
          <a:xfrm>
            <a:off x="6953693" y="5551025"/>
            <a:ext cx="4380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values of the coefficients decrease as lambda increases, but they are not nullified.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F11E9B-542D-4FA0-9B7D-5AB5E2D50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394" y="1609736"/>
            <a:ext cx="5176094" cy="363852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BD4CDDB-DB7B-4D84-B154-EB10F072D75B}"/>
              </a:ext>
            </a:extLst>
          </p:cNvPr>
          <p:cNvCxnSpPr/>
          <p:nvPr/>
        </p:nvCxnSpPr>
        <p:spPr>
          <a:xfrm flipH="1">
            <a:off x="2711302" y="3774558"/>
            <a:ext cx="1722475" cy="1382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AC3B73E-F31F-449E-91DA-788A1BECFE86}"/>
              </a:ext>
            </a:extLst>
          </p:cNvPr>
          <p:cNvSpPr txBox="1"/>
          <p:nvPr/>
        </p:nvSpPr>
        <p:spPr>
          <a:xfrm flipH="1">
            <a:off x="4433777" y="3563607"/>
            <a:ext cx="1829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Ridge estimator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AC6200-A5D2-45C9-BAA6-27B1D82CC1B4}"/>
              </a:ext>
            </a:extLst>
          </p:cNvPr>
          <p:cNvSpPr/>
          <p:nvPr/>
        </p:nvSpPr>
        <p:spPr>
          <a:xfrm>
            <a:off x="2603251" y="3863317"/>
            <a:ext cx="108051" cy="108051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808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29FFA-68A8-4A68-B473-4AA4AA3AA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visualized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C83AA-0986-454F-9333-25046C8C7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9F1E6-0A42-6342-8A19-FA364A33AB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B469556-352B-4F0B-9B16-E2EC58078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1673"/>
          <a:stretch/>
        </p:blipFill>
        <p:spPr>
          <a:xfrm>
            <a:off x="1515946" y="1478476"/>
            <a:ext cx="3406928" cy="390104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443AB9-C4F9-4379-839D-1F4AD9149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7713"/>
            <a:ext cx="5201734" cy="37733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618D55-7AC1-47BF-9835-A43B415A65E0}"/>
              </a:ext>
            </a:extLst>
          </p:cNvPr>
          <p:cNvSpPr txBox="1"/>
          <p:nvPr/>
        </p:nvSpPr>
        <p:spPr>
          <a:xfrm>
            <a:off x="889592" y="5573120"/>
            <a:ext cx="4667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Lasso estimator tends to zero out parameters as the OLS loss can easily intersect with the constraint on one of the axis.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943837-1240-403A-8B53-B0300B21ED4F}"/>
              </a:ext>
            </a:extLst>
          </p:cNvPr>
          <p:cNvSpPr txBox="1"/>
          <p:nvPr/>
        </p:nvSpPr>
        <p:spPr>
          <a:xfrm>
            <a:off x="6634716" y="5551855"/>
            <a:ext cx="4380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values of the coefficients decrease as lambda increases, and are nullified fast.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799C150-14A3-4AFA-9EEA-A1170FE1E064}"/>
              </a:ext>
            </a:extLst>
          </p:cNvPr>
          <p:cNvCxnSpPr/>
          <p:nvPr/>
        </p:nvCxnSpPr>
        <p:spPr>
          <a:xfrm flipH="1">
            <a:off x="2765327" y="3774558"/>
            <a:ext cx="1722475" cy="1382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B6CC072-AE5B-4EE7-92A3-A3752885C1E3}"/>
              </a:ext>
            </a:extLst>
          </p:cNvPr>
          <p:cNvSpPr txBox="1"/>
          <p:nvPr/>
        </p:nvSpPr>
        <p:spPr>
          <a:xfrm flipH="1">
            <a:off x="4433777" y="3563607"/>
            <a:ext cx="1829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Lasso estimator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83A85A-3209-4F17-AB47-68D4DF94C779}"/>
              </a:ext>
            </a:extLst>
          </p:cNvPr>
          <p:cNvSpPr/>
          <p:nvPr/>
        </p:nvSpPr>
        <p:spPr>
          <a:xfrm>
            <a:off x="2657276" y="3863317"/>
            <a:ext cx="108051" cy="108051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500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regularization with only </a:t>
            </a:r>
            <a:r>
              <a:rPr lang="en-US" b="1" dirty="0"/>
              <a:t>validation</a:t>
            </a:r>
            <a:r>
              <a:rPr lang="en-US" dirty="0"/>
              <a:t> : step by step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0715" y="1203158"/>
                <a:ext cx="10327008" cy="2111143"/>
              </a:xfrm>
            </p:spPr>
            <p:txBody>
              <a:bodyPr/>
              <a:lstStyle/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split data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𝑣𝑎𝑙𝑖𝑑𝑎𝑡𝑖𝑜𝑛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}</m:t>
                    </m:r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</m:oMath>
                </a14:m>
                <a:endParaRPr lang="en-US" sz="24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for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𝜆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  <a:ea typeface="Courier" charset="0"/>
                        <a:cs typeface="Courier" charset="0"/>
                      </a:rPr>
                      <m:t>in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: </m:t>
                    </m:r>
                  </m:oMath>
                </a14:m>
                <a:endParaRPr lang="en-US" sz="2400" b="0" dirty="0"/>
              </a:p>
              <a:p>
                <a:pPr marL="1200120" lvl="1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determine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𝛽</m:t>
                    </m:r>
                  </m:oMath>
                </a14:m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 that minimizes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𝑅𝑖𝑑𝑔𝑒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𝜆</m:t>
                        </m:r>
                      </m:e>
                    </m:d>
                    <m:r>
                      <a:rPr lang="en-US" b="0" i="0" dirty="0" smtClean="0">
                        <a:latin typeface="Cambria Math" charset="0"/>
                        <a:ea typeface="Courier" charset="0"/>
                        <a:cs typeface="Courier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X</m:t>
                            </m:r>
                            <m:r>
                              <a:rPr lang="en-US" b="0" i="0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+</m:t>
                            </m:r>
                            <m:r>
                              <a:rPr lang="en-US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  <m:r>
                              <a:rPr lang="en-US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𝑋</m:t>
                        </m:r>
                      </m:e>
                      <m:sup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charset="0"/>
                        <a:ea typeface="Courier" charset="0"/>
                        <a:cs typeface="Courier" charset="0"/>
                      </a:rPr>
                      <m:t>𝑌</m:t>
                    </m:r>
                  </m:oMath>
                </a14:m>
                <a:r>
                  <a:rPr lang="en-US" dirty="0"/>
                  <a:t> , </a:t>
                </a: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using the train data</a:t>
                </a:r>
                <a:r>
                  <a:rPr lang="en-US" dirty="0"/>
                  <a:t>.</a:t>
                </a:r>
              </a:p>
              <a:p>
                <a:pPr marL="1200120" lvl="1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record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using validation data.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select</a:t>
                </a:r>
                <a:r>
                  <a:rPr lang="en-US" sz="2400" dirty="0"/>
                  <a:t> the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charset="0"/>
                      </a:rPr>
                      <m:t>𝜆</m:t>
                    </m:r>
                    <m:r>
                      <a:rPr lang="en-US" sz="24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that minimizes the loss on the validation data,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                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𝑟𝑖𝑑𝑔𝑒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argmin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 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Refit the model using both </a:t>
                </a:r>
                <a:r>
                  <a:rPr lang="en-US" sz="2400" dirty="0"/>
                  <a:t>train and validation data, 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𝑣𝑎𝑙𝑖𝑑𝑎𝑡𝑖𝑜𝑛</m:t>
                        </m:r>
                      </m:sub>
                    </m:sSub>
                  </m:oMath>
                </a14:m>
                <a:r>
                  <a:rPr lang="en-US" sz="2400" dirty="0"/>
                  <a:t> },  resulting to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𝑟𝑖𝑑𝑔𝑒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𝑟𝑖𝑑𝑔𝑒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report MSE or R</a:t>
                </a:r>
                <a:r>
                  <a:rPr lang="en-US" sz="2400" baseline="30000" dirty="0">
                    <a:latin typeface="Courier" charset="0"/>
                    <a:ea typeface="Courier" charset="0"/>
                    <a:cs typeface="Courier" charset="0"/>
                  </a:rPr>
                  <a:t>2 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 given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</m:t>
                        </m:r>
                        <m: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𝑖𝑑𝑔𝑒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𝑟</m:t>
                            </m:r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𝑖𝑑𝑔𝑒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0715" y="1203158"/>
                <a:ext cx="10327008" cy="2111143"/>
              </a:xfrm>
              <a:blipFill rotWithShape="0">
                <a:blip r:embed="rId2"/>
                <a:stretch>
                  <a:fillRect l="-767" t="-22478" b="-144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616E8F-BF65-1643-9F00-FF84D0665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090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406303"/>
            <a:ext cx="685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regularization with </a:t>
            </a:r>
            <a:r>
              <a:rPr lang="en-US" b="1" dirty="0"/>
              <a:t>validation</a:t>
            </a:r>
            <a:r>
              <a:rPr lang="en-US" dirty="0"/>
              <a:t> only: step by step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616E8F-BF65-1643-9F00-FF84D0665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73272" y="3163278"/>
            <a:ext cx="118754" cy="308758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val</a:t>
            </a:r>
            <a:endParaRPr kumimoji="0" lang="en-US" sz="11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40865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regularization with </a:t>
            </a:r>
            <a:r>
              <a:rPr lang="en-US" b="1" dirty="0"/>
              <a:t>validation</a:t>
            </a:r>
            <a:r>
              <a:rPr lang="en-US" dirty="0"/>
              <a:t> only: step by step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0715" y="1203158"/>
                <a:ext cx="10327008" cy="2111143"/>
              </a:xfrm>
            </p:spPr>
            <p:txBody>
              <a:bodyPr/>
              <a:lstStyle/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split data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𝑣𝑎𝑙𝑖𝑑𝑎𝑡𝑖𝑜𝑛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}</m:t>
                    </m:r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</m:oMath>
                </a14:m>
                <a:endParaRPr lang="en-US" sz="24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for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𝜆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  <a:ea typeface="Courier" charset="0"/>
                        <a:cs typeface="Courier" charset="0"/>
                      </a:rPr>
                      <m:t>in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: </m:t>
                    </m:r>
                  </m:oMath>
                </a14:m>
                <a:endParaRPr lang="en-US" sz="2400" b="0" dirty="0"/>
              </a:p>
              <a:p>
                <a:pPr marL="1200120" lvl="1" indent="-45720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determine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𝛽</m:t>
                    </m:r>
                  </m:oMath>
                </a14:m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 that minimizes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𝑙𝑎𝑠𝑠𝑜</m:t>
                        </m:r>
                      </m:sub>
                    </m:sSub>
                  </m:oMath>
                </a14:m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𝑙𝑎𝑠𝑠𝑜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dirty="0"/>
                  <a:t>, using the train data. </a:t>
                </a:r>
                <a:r>
                  <a:rPr lang="en-US" b="1" dirty="0"/>
                  <a:t>This is done using a solver. </a:t>
                </a:r>
              </a:p>
              <a:p>
                <a:pPr marL="1200120" lvl="1" indent="-45720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record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using validation data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select</a:t>
                </a:r>
                <a:r>
                  <a:rPr lang="en-US" sz="2400" dirty="0"/>
                  <a:t> the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charset="0"/>
                      </a:rPr>
                      <m:t>𝜆</m:t>
                    </m:r>
                    <m:r>
                      <a:rPr lang="en-US" sz="24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that minimizes the loss on the validation data,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           </m:t>
                        </m:r>
                        <m:r>
                          <a:rPr lang="en-US" sz="2400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𝑙𝑎𝑠𝑠𝑜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argmin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 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Refit the model using both </a:t>
                </a:r>
                <a:r>
                  <a:rPr lang="en-US" sz="2400" dirty="0"/>
                  <a:t>train and validation data, 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𝑣𝑎𝑙𝑖𝑑𝑎𝑡𝑖𝑜𝑛</m:t>
                        </m:r>
                      </m:sub>
                    </m:sSub>
                  </m:oMath>
                </a14:m>
                <a:r>
                  <a:rPr lang="en-US" sz="2400" dirty="0"/>
                  <a:t> },  resulting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𝑙𝑎𝑠𝑠𝑜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𝑙𝑎𝑠𝑠𝑜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report MSE or R</a:t>
                </a:r>
                <a:r>
                  <a:rPr lang="en-US" sz="2400" baseline="30000" dirty="0">
                    <a:latin typeface="Courier" charset="0"/>
                    <a:ea typeface="Courier" charset="0"/>
                    <a:cs typeface="Courier" charset="0"/>
                  </a:rPr>
                  <a:t>2 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 given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𝑙𝑎𝑠𝑠𝑜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𝑙𝑎𝑠𝑠𝑜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0715" y="1203158"/>
                <a:ext cx="10327008" cy="2111143"/>
              </a:xfrm>
              <a:blipFill rotWithShape="0">
                <a:blip r:embed="rId2"/>
                <a:stretch>
                  <a:fillRect l="-945" t="-22478" r="-1712" b="-1328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616E8F-BF65-1643-9F00-FF84D0665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081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regularization with </a:t>
            </a:r>
            <a:r>
              <a:rPr lang="en-US" b="1" dirty="0"/>
              <a:t>CV</a:t>
            </a:r>
            <a:r>
              <a:rPr lang="en-US" dirty="0"/>
              <a:t>: step by step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5003" y="989759"/>
                <a:ext cx="11021993" cy="2111143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remove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 from data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split the rest of data into K folds,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  <m:sup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sup>
                    </m:sSubSup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</m:t>
                        </m:r>
                      </m:sub>
                      <m:sup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sup>
                    </m:sSubSup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}</m:t>
                    </m:r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</m:oMath>
                </a14:m>
                <a:endParaRPr lang="en-US" sz="20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for </a:t>
                </a:r>
                <a:r>
                  <a:rPr lang="en-US" sz="2000" i="1" dirty="0">
                    <a:latin typeface="Courier" charset="0"/>
                    <a:ea typeface="Courier" charset="0"/>
                    <a:cs typeface="Courier" charset="0"/>
                  </a:rPr>
                  <a:t>k</a:t>
                </a: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 in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1,</m:t>
                        </m:r>
                        <m:r>
                          <a:rPr lang="en-US" sz="2000" i="1">
                            <a:latin typeface="Cambria Math" charset="0"/>
                          </a:rPr>
                          <m:t>…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𝐾</m:t>
                        </m:r>
                      </m:e>
                    </m:d>
                    <m:r>
                      <a:rPr lang="en-US" sz="2000" i="1">
                        <a:latin typeface="Cambria Math" charset="0"/>
                      </a:rPr>
                      <m:t> </m:t>
                    </m:r>
                  </m:oMath>
                </a14:m>
                <a:endParaRPr lang="en-US" sz="20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1200120" lvl="1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  <a:ea typeface="Courier" charset="0"/>
                        <a:cs typeface="Courier" charset="0"/>
                      </a:rPr>
                      <m:t>in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0,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sz="20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: </m:t>
                    </m:r>
                  </m:oMath>
                </a14:m>
                <a:endParaRPr lang="en-US" sz="1800" b="0" dirty="0"/>
              </a:p>
              <a:p>
                <a:pPr marL="1600154" lvl="2" indent="-457200">
                  <a:buFont typeface="+mj-lt"/>
                  <a:buAutoNum type="alphaUcPeriod"/>
                </a:pPr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determine the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  <a:ea typeface="Courier" charset="0"/>
                        <a:cs typeface="Courier" charset="0"/>
                      </a:rPr>
                      <m:t>𝛽</m:t>
                    </m:r>
                  </m:oMath>
                </a14:m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 that minimizes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</m:t>
                        </m:r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𝑖𝑑𝑔𝑒</m:t>
                        </m:r>
                      </m:sub>
                    </m:sSub>
                    <m:d>
                      <m:dPr>
                        <m:ctrlPr>
                          <a:rPr lang="en-US" sz="18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𝜆</m:t>
                        </m:r>
                        <m:r>
                          <a:rPr lang="en-US" sz="1800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,</m:t>
                        </m:r>
                        <m:r>
                          <a:rPr lang="en-US" sz="1800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e>
                    </m:d>
                    <m:r>
                      <a:rPr lang="en-US" sz="1800" dirty="0">
                        <a:latin typeface="Cambria Math" charset="0"/>
                        <a:ea typeface="Courier" charset="0"/>
                        <a:cs typeface="Courier" charset="0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dirty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dirty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1800" dirty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sz="1800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X</m:t>
                            </m:r>
                            <m:r>
                              <a:rPr lang="en-US" sz="1800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+</m:t>
                            </m:r>
                            <m:r>
                              <a:rPr lang="en-US" sz="18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  <m:r>
                              <a:rPr lang="en-US" sz="18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18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𝑋</m:t>
                        </m:r>
                      </m:e>
                      <m:sup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𝑇</m:t>
                        </m:r>
                      </m:sup>
                    </m:sSup>
                    <m:r>
                      <a:rPr lang="en-US" sz="1800" i="1" dirty="0">
                        <a:latin typeface="Cambria Math" charset="0"/>
                        <a:ea typeface="Courier" charset="0"/>
                        <a:cs typeface="Courier" charset="0"/>
                      </a:rPr>
                      <m:t>𝑌</m:t>
                    </m:r>
                  </m:oMath>
                </a14:m>
                <a:r>
                  <a:rPr lang="en-US" sz="1800" dirty="0"/>
                  <a:t> , using the train data of the fold,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  <m:sup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</m:t>
                        </m:r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sz="1800" dirty="0"/>
                  <a:t>.</a:t>
                </a:r>
              </a:p>
              <a:p>
                <a:pPr marL="1600154" lvl="2" indent="-457200">
                  <a:buFont typeface="+mj-lt"/>
                  <a:buAutoNum type="alphaUcPeriod"/>
                </a:pPr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record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charset="0"/>
                          </a:rPr>
                          <m:t>𝜆</m:t>
                        </m:r>
                        <m:r>
                          <a:rPr lang="en-US" sz="18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using the validation data of the fold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</m:t>
                        </m:r>
                      </m:sub>
                      <m:sup>
                        <m:r>
                          <a:rPr lang="en-US" sz="18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sup>
                    </m:sSubSup>
                  </m:oMath>
                </a14:m>
                <a:endParaRPr lang="en-US" sz="18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lvl="2" indent="0">
                  <a:buNone/>
                </a:pPr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At this point we have a 2-D matrix, rows are for different k, and columns are for different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</m:oMath>
                </a14:m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 values.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Average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𝑀𝑆𝐸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(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𝑘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 for each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</m:oMath>
                </a14:m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dirty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𝐿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𝑀𝑆𝐸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</m:d>
                      </m:e>
                      <m:sub/>
                    </m:sSub>
                  </m:oMath>
                </a14:m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.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Find the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</m:oMath>
                </a14:m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 that minimizes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dirty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𝐿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𝑀𝑆𝐸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</m:d>
                      </m:e>
                      <m:sub/>
                    </m:sSub>
                  </m:oMath>
                </a14:m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,  resulting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Refit the model using the full </a:t>
                </a:r>
                <a:r>
                  <a:rPr lang="en-US" sz="2000" dirty="0"/>
                  <a:t>training data, </a:t>
                </a: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sz="2000" dirty="0"/>
                  <a:t> },  resulting to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 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</m:t>
                        </m:r>
                        <m:r>
                          <a:rPr lang="en-US" sz="20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𝑖𝑑𝑔𝑒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𝑟</m:t>
                            </m:r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𝑖𝑑𝑔𝑒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report MSE or R</a:t>
                </a:r>
                <a:r>
                  <a:rPr lang="en-US" sz="2000" baseline="30000" dirty="0">
                    <a:latin typeface="Courier" charset="0"/>
                    <a:ea typeface="Courier" charset="0"/>
                    <a:cs typeface="Courier" charset="0"/>
                  </a:rPr>
                  <a:t>2 </a:t>
                </a: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 given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</m:t>
                        </m:r>
                        <m:r>
                          <a:rPr lang="en-US" sz="20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𝑖𝑑𝑔𝑒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𝑟</m:t>
                            </m:r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𝑖𝑑𝑔𝑒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5003" y="989759"/>
                <a:ext cx="11021993" cy="2111143"/>
              </a:xfrm>
              <a:blipFill rotWithShape="0">
                <a:blip r:embed="rId2"/>
                <a:stretch>
                  <a:fillRect l="-608" t="-2017" r="-55" b="-149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616E8F-BF65-1643-9F00-FF84D0665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9258126" y="84909"/>
              <a:ext cx="2779649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7332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5441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4836088"/>
                  </p:ext>
                </p:extLst>
              </p:nvPr>
            </p:nvGraphicFramePr>
            <p:xfrm>
              <a:off x="9258126" y="84909"/>
              <a:ext cx="2779649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473329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1053" t="-8333" r="-283158" b="-4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48052" t="-8333" r="-249351" b="-4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82105" t="-8333" r="-2105" b="-406667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53" t="-108333" r="-383158" b="-3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53" t="-204918" r="-383158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53" t="-410000" r="-383158" b="-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/>
            </p:nvGraphicFramePr>
            <p:xfrm>
              <a:off x="9175198" y="6940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5441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9094933"/>
                  </p:ext>
                </p:extLst>
              </p:nvPr>
            </p:nvGraphicFramePr>
            <p:xfrm>
              <a:off x="9175198" y="6940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053" t="-8333" r="-301053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03191" t="-8333" r="-204255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00000" t="-8333" r="-2105" b="-405000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53" t="-108333" r="-401053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53" t="-204918" r="-40105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53" t="-410000" r="-40105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/>
            </p:nvGraphicFramePr>
            <p:xfrm>
              <a:off x="9175198" y="53905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5441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330548"/>
                  </p:ext>
                </p:extLst>
              </p:nvPr>
            </p:nvGraphicFramePr>
            <p:xfrm>
              <a:off x="9175198" y="53905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053" t="-8333" r="-301053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03191" t="-8333" r="-204255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400000" t="-8333" r="-2105" b="-405000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53" t="-108333" r="-401053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53" t="-204918" r="-40105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53" t="-410000" r="-40105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/>
            </p:nvGraphicFramePr>
            <p:xfrm>
              <a:off x="9195519" y="7747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30127"/>
                  </p:ext>
                </p:extLst>
              </p:nvPr>
            </p:nvGraphicFramePr>
            <p:xfrm>
              <a:off x="9195519" y="7747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1053" t="-8333" r="-301053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203191" t="-8333" r="-204255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400000" t="-8333" r="-2105" b="-405000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53" t="-108333" r="-401053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1053" t="-108333" r="-301053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53" t="-204918" r="-40105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53" t="-410000" r="-40105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9185359" y="6940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2380501"/>
                  </p:ext>
                </p:extLst>
              </p:nvPr>
            </p:nvGraphicFramePr>
            <p:xfrm>
              <a:off x="9185359" y="6940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1053" t="-8333" r="-301053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03191" t="-8333" r="-204255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400000" t="-8333" r="-2105" b="-426667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53" t="-108333" r="-401053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1053" t="-108333" r="-301053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03191" t="-108333" r="-204255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53" t="-204918" r="-401053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1053" t="-204918" r="-301053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53" t="-410000" r="-401053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/>
            </p:nvGraphicFramePr>
            <p:xfrm>
              <a:off x="9205679" y="84909"/>
              <a:ext cx="2882900" cy="219456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E[]</a:t>
                          </a: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𝑳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211510"/>
                  </p:ext>
                </p:extLst>
              </p:nvPr>
            </p:nvGraphicFramePr>
            <p:xfrm>
              <a:off x="9205679" y="84909"/>
              <a:ext cx="2882900" cy="219456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1053" t="-8333" r="-301053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203191" t="-8333" r="-204255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400000" t="-8333" r="-2105" b="-528333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53" t="-108333" r="-401053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1053" t="-108333" r="-301053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203191" t="-108333" r="-204255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53" t="-204918" r="-401053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1053" t="-204918" r="-301053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53" t="-410000" r="-401053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E[]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1053" t="-510000" r="-301053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203191" t="-510000" r="-204255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400000" t="-510000" r="-2105" b="-2666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/>
              <p:cNvGraphicFramePr>
                <a:graphicFrameLocks noGrp="1"/>
              </p:cNvGraphicFramePr>
              <p:nvPr/>
            </p:nvGraphicFramePr>
            <p:xfrm>
              <a:off x="9205679" y="53905"/>
              <a:ext cx="2882900" cy="219456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E[]</a:t>
                          </a: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106570"/>
                  </p:ext>
                </p:extLst>
              </p:nvPr>
            </p:nvGraphicFramePr>
            <p:xfrm>
              <a:off x="9205679" y="53905"/>
              <a:ext cx="2882900" cy="219456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1053" t="-8333" r="-301053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03191" t="-8333" r="-204255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400000" t="-8333" r="-2105" b="-528333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53" t="-108333" r="-401053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1053" t="-108333" r="-301053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03191" t="-108333" r="-204255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53" t="-204918" r="-401053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1053" t="-204918" r="-301053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53" t="-410000" r="-401053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E[]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1053" t="-510000" r="-301053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03191" t="-510000" r="-204255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400000" t="-510000" r="-2105" b="-2666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883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regularization with </a:t>
            </a:r>
            <a:r>
              <a:rPr lang="en-US" b="1" dirty="0"/>
              <a:t>validation</a:t>
            </a:r>
            <a:r>
              <a:rPr lang="en-US" dirty="0"/>
              <a:t> only: step by step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616E8F-BF65-1643-9F00-FF84D0665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428605"/>
            <a:ext cx="6858000" cy="4572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73272" y="3163278"/>
            <a:ext cx="118754" cy="308758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val</a:t>
            </a:r>
            <a:endParaRPr kumimoji="0" lang="en-US" sz="11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94899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Selection as 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680806" cy="2111143"/>
          </a:xfrm>
        </p:spPr>
        <p:txBody>
          <a:bodyPr/>
          <a:lstStyle/>
          <a:p>
            <a:r>
              <a:rPr lang="en-US" sz="2400" dirty="0"/>
              <a:t>Since LASSO regression tend to produce zero estimates for a number of model parameters - we say that LASSO solutions are </a:t>
            </a:r>
            <a:r>
              <a:rPr lang="en-US" sz="2400" b="1" dirty="0"/>
              <a:t>sparse</a:t>
            </a:r>
            <a:r>
              <a:rPr lang="en-US" sz="2400" dirty="0"/>
              <a:t> - we consider LASSO to be a method for variable selection.</a:t>
            </a:r>
          </a:p>
          <a:p>
            <a:endParaRPr lang="en-US" sz="2400" dirty="0"/>
          </a:p>
          <a:p>
            <a:r>
              <a:rPr lang="en-US" sz="2400" dirty="0"/>
              <a:t>Many prefer using LASSO for variable selection (as well as for suppressing extreme parameter values) rather than stepwise selection, as LASSO avoids the statistic problems that arises in stepwise selection.</a:t>
            </a:r>
          </a:p>
          <a:p>
            <a:endParaRPr lang="en-US" sz="2400" dirty="0"/>
          </a:p>
          <a:p>
            <a:r>
              <a:rPr lang="en-US" sz="2400" b="1" dirty="0"/>
              <a:t>Question:</a:t>
            </a:r>
            <a:r>
              <a:rPr lang="en-US" sz="2400" dirty="0"/>
              <a:t> What are the pros and cons of the two approaches?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616E8F-BF65-1643-9F00-FF84D0665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60653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5B497-F7AD-FEAD-276D-B540D503D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F663E-3F47-2C9F-F8C2-FC695EF1A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443442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10C43-D083-D035-6156-7C441868B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44A22C-F527-30E8-B428-F7E48B1C39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PK" dirty="0"/>
                  <a:t>Some clarification about the notation we will use for this course</a:t>
                </a:r>
              </a:p>
              <a:p>
                <a:pPr marL="0" indent="0">
                  <a:buNone/>
                </a:pPr>
                <a:endParaRPr lang="en-PK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,[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lang="en-PK" sz="5400" dirty="0"/>
              </a:p>
              <a:p>
                <a:pPr marL="457200" lvl="1" indent="0">
                  <a:buNone/>
                </a:pPr>
                <a:endParaRPr lang="en-PK" sz="54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/>
                  <a:t>is the index of the data,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/>
                  <a:t>is the feature number,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dirty="0"/>
                  <a:t>is the power.</a:t>
                </a:r>
                <a:endParaRPr lang="en-US" b="0" dirty="0"/>
              </a:p>
              <a:p>
                <a:endParaRPr lang="en-P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44A22C-F527-30E8-B428-F7E48B1C39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3784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EFB3C-A38B-E74D-AF31-54756ABB9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Strategy for Solving the Problem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3EF74-F528-9D4B-AC33-62B31852B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want a line which is in some sense the “average line” that represents the data.</a:t>
            </a:r>
          </a:p>
          <a:p>
            <a:r>
              <a:rPr lang="en-US"/>
              <a:t>Any ideas as to how we can do it?</a:t>
            </a:r>
          </a:p>
        </p:txBody>
      </p:sp>
      <p:pic>
        <p:nvPicPr>
          <p:cNvPr id="4" name="Google Shape;967;g26e0871d769_0_44">
            <a:extLst>
              <a:ext uri="{FF2B5EF4-FFF2-40B4-BE49-F238E27FC236}">
                <a16:creationId xmlns:a16="http://schemas.microsoft.com/office/drawing/2014/main" id="{10658E23-AC4B-BADB-6750-945B3D8055C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700" y="3304912"/>
            <a:ext cx="4134600" cy="300698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62;g26e0871d769_0_44">
            <a:extLst>
              <a:ext uri="{FF2B5EF4-FFF2-40B4-BE49-F238E27FC236}">
                <a16:creationId xmlns:a16="http://schemas.microsoft.com/office/drawing/2014/main" id="{0B4CA5B4-1610-B60A-3338-0CC76684D13B}"/>
              </a:ext>
            </a:extLst>
          </p:cNvPr>
          <p:cNvSpPr txBox="1"/>
          <p:nvPr/>
        </p:nvSpPr>
        <p:spPr>
          <a:xfrm flipH="1">
            <a:off x="26700" y="6642600"/>
            <a:ext cx="8004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</a:rPr>
              <a:t>https://medium.com/analytics-vidhya/machine-learning-intuition-b4b49a671f65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8935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7A5EE-8F58-614C-B829-465F809DF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8CCB1-38DF-4D4B-A858-7D5F95705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want to minimize the discrepancy between our model hypothesis and the observed label.</a:t>
            </a:r>
          </a:p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E66827-43C7-2D48-A90E-3B8A12FF500B}"/>
              </a:ext>
            </a:extLst>
          </p:cNvPr>
          <p:cNvSpPr/>
          <p:nvPr/>
        </p:nvSpPr>
        <p:spPr>
          <a:xfrm>
            <a:off x="3499555" y="3894667"/>
            <a:ext cx="1840089" cy="112888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D5DD6A9-3840-494C-A046-3821B4574ACB}"/>
              </a:ext>
            </a:extLst>
          </p:cNvPr>
          <p:cNvSpPr/>
          <p:nvPr/>
        </p:nvSpPr>
        <p:spPr>
          <a:xfrm>
            <a:off x="6366931" y="3872089"/>
            <a:ext cx="1196622" cy="1151467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CACF79B-0CCD-084F-86BC-77AB6F5198B6}"/>
              </a:ext>
            </a:extLst>
          </p:cNvPr>
          <p:cNvCxnSpPr>
            <a:cxnSpLocks/>
          </p:cNvCxnSpPr>
          <p:nvPr/>
        </p:nvCxnSpPr>
        <p:spPr>
          <a:xfrm flipV="1">
            <a:off x="2460977" y="4447823"/>
            <a:ext cx="1027289" cy="112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BD7F4A1-00B4-0640-AA49-D37B81B2C26C}"/>
              </a:ext>
            </a:extLst>
          </p:cNvPr>
          <p:cNvCxnSpPr>
            <a:cxnSpLocks/>
          </p:cNvCxnSpPr>
          <p:nvPr/>
        </p:nvCxnSpPr>
        <p:spPr>
          <a:xfrm flipV="1">
            <a:off x="5345289" y="4453466"/>
            <a:ext cx="1027289" cy="112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FEADED-9E19-4E47-9D0F-6A198944A955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965242" y="3239911"/>
            <a:ext cx="0" cy="63217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C76E1EE-B0AE-9F4F-87B3-A56B79366AF5}"/>
              </a:ext>
            </a:extLst>
          </p:cNvPr>
          <p:cNvSpPr txBox="1"/>
          <p:nvPr/>
        </p:nvSpPr>
        <p:spPr>
          <a:xfrm>
            <a:off x="3962400" y="4233333"/>
            <a:ext cx="97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h_(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m,b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441A7C-6BB1-0F47-93D6-FC97C4FBEB04}"/>
              </a:ext>
            </a:extLst>
          </p:cNvPr>
          <p:cNvSpPr txBox="1"/>
          <p:nvPr/>
        </p:nvSpPr>
        <p:spPr>
          <a:xfrm>
            <a:off x="2064461" y="4274444"/>
            <a:ext cx="306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8E1247-480C-944D-9B33-D8286400611F}"/>
              </a:ext>
            </a:extLst>
          </p:cNvPr>
          <p:cNvSpPr txBox="1"/>
          <p:nvPr/>
        </p:nvSpPr>
        <p:spPr>
          <a:xfrm>
            <a:off x="6822730" y="2902839"/>
            <a:ext cx="306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956107-6654-E747-BAF0-B56042EBAB50}"/>
              </a:ext>
            </a:extLst>
          </p:cNvPr>
          <p:cNvSpPr txBox="1"/>
          <p:nvPr/>
        </p:nvSpPr>
        <p:spPr>
          <a:xfrm>
            <a:off x="6587070" y="4247822"/>
            <a:ext cx="97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J(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m,b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6368030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16689</TotalTime>
  <Words>3263</Words>
  <Application>Microsoft Office PowerPoint</Application>
  <PresentationFormat>Widescreen</PresentationFormat>
  <Paragraphs>592</Paragraphs>
  <Slides>68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68</vt:i4>
      </vt:variant>
    </vt:vector>
  </HeadingPairs>
  <TitlesOfParts>
    <vt:vector size="79" baseType="lpstr">
      <vt:lpstr>Arial</vt:lpstr>
      <vt:lpstr>Bahnschrift</vt:lpstr>
      <vt:lpstr>Calibri</vt:lpstr>
      <vt:lpstr>Calibri Light</vt:lpstr>
      <vt:lpstr>Cambria Math</vt:lpstr>
      <vt:lpstr>Courier</vt:lpstr>
      <vt:lpstr>Karla</vt:lpstr>
      <vt:lpstr>STIXGeneral</vt:lpstr>
      <vt:lpstr>Symbol</vt:lpstr>
      <vt:lpstr>1_Office Theme</vt:lpstr>
      <vt:lpstr>GEC_template</vt:lpstr>
      <vt:lpstr>PowerPoint Presentation</vt:lpstr>
      <vt:lpstr>Lecture 1: Outline</vt:lpstr>
      <vt:lpstr>Motivation</vt:lpstr>
      <vt:lpstr>Simple Linear Regression</vt:lpstr>
      <vt:lpstr>Simple Linear Regression</vt:lpstr>
      <vt:lpstr>PowerPoint Presentation</vt:lpstr>
      <vt:lpstr>Notation</vt:lpstr>
      <vt:lpstr>Solution Strategy for Solving the Problem </vt:lpstr>
      <vt:lpstr>Cost Function</vt:lpstr>
      <vt:lpstr>Intuition of Cost Function</vt:lpstr>
      <vt:lpstr>How to find minima of a function (Review): </vt:lpstr>
      <vt:lpstr>Hypothesis Function with 2 Variables</vt:lpstr>
      <vt:lpstr>Gradient of the cost function</vt:lpstr>
      <vt:lpstr>Gradient of the cost function</vt:lpstr>
      <vt:lpstr>Gradient of the cost function</vt:lpstr>
      <vt:lpstr>Issues with the Approach</vt:lpstr>
      <vt:lpstr>Fitting Non-linear Data</vt:lpstr>
      <vt:lpstr>Transforming the Feature Space</vt:lpstr>
      <vt:lpstr>Vectorization</vt:lpstr>
      <vt:lpstr>Vectorization</vt:lpstr>
      <vt:lpstr>Vectorization</vt:lpstr>
      <vt:lpstr>Vectorization</vt:lpstr>
      <vt:lpstr>Vectroization</vt:lpstr>
      <vt:lpstr>Vectorization</vt:lpstr>
      <vt:lpstr>Cost function for the Vectorized form</vt:lpstr>
      <vt:lpstr>Optimization</vt:lpstr>
      <vt:lpstr>Linear Least Squares</vt:lpstr>
      <vt:lpstr>Probalistic Interpretration of Linear Regression and MLE</vt:lpstr>
      <vt:lpstr>Probalistic Interpretation of LR</vt:lpstr>
      <vt:lpstr>Maximum Likelihoold Estimator</vt:lpstr>
      <vt:lpstr>Maximum Likelihood Estimator</vt:lpstr>
      <vt:lpstr>Maximum Likelihood Estimator</vt:lpstr>
      <vt:lpstr>Error Visualization</vt:lpstr>
      <vt:lpstr>Error Visualization</vt:lpstr>
      <vt:lpstr>Fitting Non-linear Data</vt:lpstr>
      <vt:lpstr>Transforming the Feature Space</vt:lpstr>
      <vt:lpstr>PowerPoint Presentation</vt:lpstr>
      <vt:lpstr>What is Bias and Variance?</vt:lpstr>
      <vt:lpstr>Real Bad Overfit?</vt:lpstr>
      <vt:lpstr>Bias-Variance Tradeoff</vt:lpstr>
      <vt:lpstr>Bias-Variance Trade Off (Intuition)</vt:lpstr>
      <vt:lpstr>Bias Variance Plot</vt:lpstr>
      <vt:lpstr>Bias Variance Application in Training</vt:lpstr>
      <vt:lpstr>PowerPoint Presentation</vt:lpstr>
      <vt:lpstr>Regularization</vt:lpstr>
      <vt:lpstr>Regularization: An Overview</vt:lpstr>
      <vt:lpstr>LASSO Regression</vt:lpstr>
      <vt:lpstr>Ridge Regression</vt:lpstr>
      <vt:lpstr>Choosing l</vt:lpstr>
      <vt:lpstr>Ridge, LASSO - Computational complexity</vt:lpstr>
      <vt:lpstr>Regularization Parameter with a Validation Seet</vt:lpstr>
      <vt:lpstr>The Geometry of Regularization (LASSO)</vt:lpstr>
      <vt:lpstr>The Geometry of Regularization (LASSO)</vt:lpstr>
      <vt:lpstr>The Geometry of Regularization (LASSO)</vt:lpstr>
      <vt:lpstr>The Geometry of Regularization (LASSO)</vt:lpstr>
      <vt:lpstr>The Geometry of Regularization (Ridge)</vt:lpstr>
      <vt:lpstr>The Geometry of Regularization (Ridge)</vt:lpstr>
      <vt:lpstr>The Geometry of Regularization</vt:lpstr>
      <vt:lpstr>Examples</vt:lpstr>
      <vt:lpstr>Ridge visualized</vt:lpstr>
      <vt:lpstr>LASSO visualized</vt:lpstr>
      <vt:lpstr>Ridge regularization with only validation : step by step </vt:lpstr>
      <vt:lpstr>Ridge regularization with validation only: step by step </vt:lpstr>
      <vt:lpstr>Lasso regularization with validation only: step by step </vt:lpstr>
      <vt:lpstr>Ridge regularization with CV: step by step </vt:lpstr>
      <vt:lpstr>Ridge regularization with validation only: step by step </vt:lpstr>
      <vt:lpstr>Variable Selection as Regularization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Naeemullah Khan</dc:creator>
  <cp:lastModifiedBy>Muhammad Mubashar</cp:lastModifiedBy>
  <cp:revision>21</cp:revision>
  <dcterms:created xsi:type="dcterms:W3CDTF">2022-07-04T08:07:00Z</dcterms:created>
  <dcterms:modified xsi:type="dcterms:W3CDTF">2023-10-27T21:12:54Z</dcterms:modified>
</cp:coreProperties>
</file>